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handoutMasterIdLst>
    <p:handoutMasterId r:id="rId29"/>
  </p:handoutMasterIdLst>
  <p:sldIdLst>
    <p:sldId id="319" r:id="rId2"/>
    <p:sldId id="301" r:id="rId3"/>
    <p:sldId id="320" r:id="rId4"/>
    <p:sldId id="321" r:id="rId5"/>
    <p:sldId id="262" r:id="rId6"/>
    <p:sldId id="322"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7" r:id="rId20"/>
    <p:sldId id="335" r:id="rId21"/>
    <p:sldId id="336" r:id="rId22"/>
    <p:sldId id="338" r:id="rId23"/>
    <p:sldId id="339" r:id="rId24"/>
    <p:sldId id="340" r:id="rId25"/>
    <p:sldId id="341" r:id="rId26"/>
    <p:sldId id="34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 Gosselin" initials="JG" lastIdx="1" clrIdx="0">
    <p:extLst>
      <p:ext uri="{19B8F6BF-5375-455C-9EA6-DF929625EA0E}">
        <p15:presenceInfo xmlns:p15="http://schemas.microsoft.com/office/powerpoint/2012/main" userId="S::jo.gosselin@advancedsafetytraining.com::f194e41a-2380-42a9-ac5a-9aad4ee90f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B2B"/>
    <a:srgbClr val="34A2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CAE658-600C-47AE-A34E-70F242499A42}" v="42" dt="2020-12-16T01:51:17.297"/>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154" autoAdjust="0"/>
    <p:restoredTop sz="94347" autoAdjust="0"/>
  </p:normalViewPr>
  <p:slideViewPr>
    <p:cSldViewPr snapToGrid="0" snapToObjects="1">
      <p:cViewPr varScale="1">
        <p:scale>
          <a:sx n="66" d="100"/>
          <a:sy n="66" d="100"/>
        </p:scale>
        <p:origin x="72" y="379"/>
      </p:cViewPr>
      <p:guideLst/>
    </p:cSldViewPr>
  </p:slideViewPr>
  <p:notesTextViewPr>
    <p:cViewPr>
      <p:scale>
        <a:sx n="1" d="1"/>
        <a:sy n="1" d="1"/>
      </p:scale>
      <p:origin x="0" y="0"/>
    </p:cViewPr>
  </p:notesTextViewPr>
  <p:sorterViewPr>
    <p:cViewPr>
      <p:scale>
        <a:sx n="100" d="100"/>
        <a:sy n="100" d="100"/>
      </p:scale>
      <p:origin x="0" y="-1746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EEDA85-FCBA-4A46-BCD3-EDAC49ACBE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A05A7B3-EF94-C24C-86D2-812C6A1F486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8B436A-C536-0847-8F67-07FBABCB3B13}" type="datetimeFigureOut">
              <a:rPr lang="en-US" smtClean="0"/>
              <a:t>12/15/2020</a:t>
            </a:fld>
            <a:endParaRPr lang="en-US"/>
          </a:p>
        </p:txBody>
      </p:sp>
      <p:sp>
        <p:nvSpPr>
          <p:cNvPr id="4" name="Footer Placeholder 3">
            <a:extLst>
              <a:ext uri="{FF2B5EF4-FFF2-40B4-BE49-F238E27FC236}">
                <a16:creationId xmlns:a16="http://schemas.microsoft.com/office/drawing/2014/main" id="{4E581D24-BFEE-A748-B000-7FB0E33E0D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7AF0F38-B2A7-EC46-93E7-DDA0CD4D2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5B09A1-A271-2D40-922F-16192892E224}" type="slidenum">
              <a:rPr lang="en-US" smtClean="0"/>
              <a:t>‹#›</a:t>
            </a:fld>
            <a:endParaRPr lang="en-US"/>
          </a:p>
        </p:txBody>
      </p:sp>
    </p:spTree>
    <p:extLst>
      <p:ext uri="{BB962C8B-B14F-4D97-AF65-F5344CB8AC3E}">
        <p14:creationId xmlns:p14="http://schemas.microsoft.com/office/powerpoint/2010/main" val="357436644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Open Sans Light" panose="020B0306030504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Open Sans Light" panose="020B0306030504020204" pitchFamily="34" charset="0"/>
              </a:defRPr>
            </a:lvl1pPr>
          </a:lstStyle>
          <a:p>
            <a:fld id="{A1DE035E-B97C-0E46-8D67-B1DFF98D8E78}" type="datetimeFigureOut">
              <a:rPr lang="en-US" smtClean="0"/>
              <a:pPr/>
              <a:t>12/15/2020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Open Sans Light" panose="020B0306030504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Open Sans Light" panose="020B0306030504020204" pitchFamily="34" charset="0"/>
              </a:defRPr>
            </a:lvl1pPr>
          </a:lstStyle>
          <a:p>
            <a:fld id="{A1CD0BBF-E6BD-8F41-B7E2-814D884E5A9B}" type="slidenum">
              <a:rPr lang="en-US" smtClean="0"/>
              <a:pPr/>
              <a:t>‹#›</a:t>
            </a:fld>
            <a:endParaRPr lang="en-US" dirty="0"/>
          </a:p>
        </p:txBody>
      </p:sp>
    </p:spTree>
    <p:extLst>
      <p:ext uri="{BB962C8B-B14F-4D97-AF65-F5344CB8AC3E}">
        <p14:creationId xmlns:p14="http://schemas.microsoft.com/office/powerpoint/2010/main" val="387597188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b="0" i="0" kern="1200">
        <a:solidFill>
          <a:schemeClr val="tx1"/>
        </a:solidFill>
        <a:latin typeface="Open Sans Light" panose="020B030603050402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4153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12/15/2020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730646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38964449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18342432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2119320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08616937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12/15/2020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82359664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12/15/2020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72494753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8EB621-E608-E146-BA57-79E79073194D}" type="datetime1">
              <a:rPr lang="en-US" smtClean="0"/>
              <a:t>12/15/2020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E24969-4727-414C-8125-847BF18CB54B}" type="slidenum">
              <a:rPr lang="en-US" smtClean="0"/>
              <a:t>‹#›</a:t>
            </a:fld>
            <a:endParaRPr lang="en-US"/>
          </a:p>
        </p:txBody>
      </p:sp>
    </p:spTree>
    <p:extLst>
      <p:ext uri="{BB962C8B-B14F-4D97-AF65-F5344CB8AC3E}">
        <p14:creationId xmlns:p14="http://schemas.microsoft.com/office/powerpoint/2010/main" val="2797387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572F35-7CCC-A14E-BAFC-054E70D6FF3A}" type="datetime1">
              <a:rPr lang="en-US" smtClean="0"/>
              <a:t>12/15/2020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E24969-4727-414C-8125-847BF18CB54B}" type="slidenum">
              <a:rPr lang="en-US" smtClean="0"/>
              <a:t>‹#›</a:t>
            </a:fld>
            <a:endParaRPr lang="en-US"/>
          </a:p>
        </p:txBody>
      </p:sp>
    </p:spTree>
    <p:extLst>
      <p:ext uri="{BB962C8B-B14F-4D97-AF65-F5344CB8AC3E}">
        <p14:creationId xmlns:p14="http://schemas.microsoft.com/office/powerpoint/2010/main" val="3110925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12/15/2020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517834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A315CA-C682-0E40-82D4-39966424DC39}" type="datetime1">
              <a:rPr lang="en-US" smtClean="0"/>
              <a:t>12/15/2020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E24969-4727-414C-8125-847BF18CB54B}" type="slidenum">
              <a:rPr lang="en-US" smtClean="0"/>
              <a:t>‹#›</a:t>
            </a:fld>
            <a:endParaRPr lang="en-US"/>
          </a:p>
        </p:txBody>
      </p:sp>
    </p:spTree>
    <p:extLst>
      <p:ext uri="{BB962C8B-B14F-4D97-AF65-F5344CB8AC3E}">
        <p14:creationId xmlns:p14="http://schemas.microsoft.com/office/powerpoint/2010/main" val="538158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3C5F4C-D3D9-F64A-A4D3-9D7E9B0F0195}" type="datetime1">
              <a:rPr lang="en-US" smtClean="0"/>
              <a:t>12/15/2020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E24969-4727-414C-8125-847BF18CB54B}" type="slidenum">
              <a:rPr lang="en-US" smtClean="0"/>
              <a:t>‹#›</a:t>
            </a:fld>
            <a:endParaRPr lang="en-US"/>
          </a:p>
        </p:txBody>
      </p:sp>
    </p:spTree>
    <p:extLst>
      <p:ext uri="{BB962C8B-B14F-4D97-AF65-F5344CB8AC3E}">
        <p14:creationId xmlns:p14="http://schemas.microsoft.com/office/powerpoint/2010/main" val="4066403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73AF3F-CCBF-CE47-B02A-94599A7322DD}" type="datetime1">
              <a:rPr lang="en-US" smtClean="0"/>
              <a:t>12/15/2020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E24969-4727-414C-8125-847BF18CB54B}" type="slidenum">
              <a:rPr lang="en-US" smtClean="0"/>
              <a:t>‹#›</a:t>
            </a:fld>
            <a:endParaRPr lang="en-US"/>
          </a:p>
        </p:txBody>
      </p:sp>
    </p:spTree>
    <p:extLst>
      <p:ext uri="{BB962C8B-B14F-4D97-AF65-F5344CB8AC3E}">
        <p14:creationId xmlns:p14="http://schemas.microsoft.com/office/powerpoint/2010/main" val="2158994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8C1C2EA1-BF9E-764E-A11F-B9419542FD12}" type="datetime1">
              <a:rPr lang="en-US" smtClean="0"/>
              <a:t>12/15/2020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6E24969-4727-414C-8125-847BF18CB54B}" type="slidenum">
              <a:rPr lang="en-US" smtClean="0"/>
              <a:t>‹#›</a:t>
            </a:fld>
            <a:endParaRPr lang="en-US"/>
          </a:p>
        </p:txBody>
      </p:sp>
    </p:spTree>
    <p:extLst>
      <p:ext uri="{BB962C8B-B14F-4D97-AF65-F5344CB8AC3E}">
        <p14:creationId xmlns:p14="http://schemas.microsoft.com/office/powerpoint/2010/main" val="182941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7688183-208C-284D-A1A9-FF600094B203}" type="datetime1">
              <a:rPr lang="en-US" smtClean="0"/>
              <a:t>12/15/2020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6E24969-4727-414C-8125-847BF18CB54B}" type="slidenum">
              <a:rPr lang="en-US" smtClean="0"/>
              <a:t>‹#›</a:t>
            </a:fld>
            <a:endParaRPr lang="en-US"/>
          </a:p>
        </p:txBody>
      </p:sp>
    </p:spTree>
    <p:extLst>
      <p:ext uri="{BB962C8B-B14F-4D97-AF65-F5344CB8AC3E}">
        <p14:creationId xmlns:p14="http://schemas.microsoft.com/office/powerpoint/2010/main" val="3584565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1F00E26-E512-4B44-9143-1667004C65AA}" type="datetime1">
              <a:rPr lang="en-US" smtClean="0"/>
              <a:t>12/15/2020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6E24969-4727-414C-8125-847BF18CB54B}" type="slidenum">
              <a:rPr lang="en-US" smtClean="0"/>
              <a:t>‹#›</a:t>
            </a:fld>
            <a:endParaRPr lang="en-US"/>
          </a:p>
        </p:txBody>
      </p:sp>
    </p:spTree>
    <p:extLst>
      <p:ext uri="{BB962C8B-B14F-4D97-AF65-F5344CB8AC3E}">
        <p14:creationId xmlns:p14="http://schemas.microsoft.com/office/powerpoint/2010/main" val="2795772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B5ED71-B607-074F-9A87-83994533A2AF}" type="datetime1">
              <a:rPr lang="en-US" smtClean="0"/>
              <a:t>12/15/2020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E24969-4727-414C-8125-847BF18CB54B}" type="slidenum">
              <a:rPr lang="en-US" smtClean="0"/>
              <a:t>‹#›</a:t>
            </a:fld>
            <a:endParaRPr lang="en-US"/>
          </a:p>
        </p:txBody>
      </p:sp>
    </p:spTree>
    <p:extLst>
      <p:ext uri="{BB962C8B-B14F-4D97-AF65-F5344CB8AC3E}">
        <p14:creationId xmlns:p14="http://schemas.microsoft.com/office/powerpoint/2010/main" val="1210442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12/15/2020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30315905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jf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image" Target="../media/image8.jp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32" name="Subtitle 31">
            <a:extLst>
              <a:ext uri="{FF2B5EF4-FFF2-40B4-BE49-F238E27FC236}">
                <a16:creationId xmlns:a16="http://schemas.microsoft.com/office/drawing/2014/main" id="{1234193D-3A19-4234-ACA6-AD365C82C6F2}"/>
              </a:ext>
            </a:extLst>
          </p:cNvPr>
          <p:cNvSpPr>
            <a:spLocks noGrp="1"/>
          </p:cNvSpPr>
          <p:nvPr>
            <p:ph type="subTitle" idx="1"/>
          </p:nvPr>
        </p:nvSpPr>
        <p:spPr>
          <a:xfrm>
            <a:off x="635458" y="4807670"/>
            <a:ext cx="9181185" cy="1440729"/>
          </a:xfrm>
        </p:spPr>
        <p:txBody>
          <a:bodyPr>
            <a:normAutofit/>
          </a:bodyPr>
          <a:lstStyle/>
          <a:p>
            <a:pPr algn="ctr">
              <a:spcBef>
                <a:spcPct val="0"/>
              </a:spcBef>
            </a:pPr>
            <a:r>
              <a:rPr lang="en-US" sz="4200" b="1" dirty="0" err="1">
                <a:solidFill>
                  <a:schemeClr val="tx1"/>
                </a:solidFill>
                <a:latin typeface="Sens light"/>
              </a:rPr>
              <a:t>WHaT</a:t>
            </a:r>
            <a:r>
              <a:rPr lang="en-US" sz="4200" b="1" dirty="0">
                <a:solidFill>
                  <a:schemeClr val="tx1"/>
                </a:solidFill>
                <a:latin typeface="Sens light"/>
              </a:rPr>
              <a:t> WOULD YOU DO?</a:t>
            </a:r>
          </a:p>
          <a:p>
            <a:endParaRPr lang="en-US" dirty="0"/>
          </a:p>
        </p:txBody>
      </p:sp>
      <p:pic>
        <p:nvPicPr>
          <p:cNvPr id="5" name="Picture 4" descr="A picture containing text, device&#10;&#10;Description automatically generated">
            <a:extLst>
              <a:ext uri="{FF2B5EF4-FFF2-40B4-BE49-F238E27FC236}">
                <a16:creationId xmlns:a16="http://schemas.microsoft.com/office/drawing/2014/main" id="{E44F3764-F533-45F0-AFB0-2EA26D04158D}"/>
              </a:ext>
            </a:extLst>
          </p:cNvPr>
          <p:cNvPicPr>
            <a:picLocks noChangeAspect="1"/>
          </p:cNvPicPr>
          <p:nvPr/>
        </p:nvPicPr>
        <p:blipFill rotWithShape="1">
          <a:blip r:embed="rId3"/>
          <a:srcRect t="10689" r="-1" b="10277"/>
          <a:stretch/>
        </p:blipFill>
        <p:spPr>
          <a:xfrm>
            <a:off x="635457" y="692220"/>
            <a:ext cx="4426563" cy="3498456"/>
          </a:xfrm>
          <a:prstGeom prst="rect">
            <a:avLst/>
          </a:prstGeom>
          <a:effectLst>
            <a:outerShdw blurRad="50800" dist="38100" dir="5400000" algn="t" rotWithShape="0">
              <a:prstClr val="black">
                <a:alpha val="43000"/>
              </a:prstClr>
            </a:outerShdw>
          </a:effectLst>
        </p:spPr>
      </p:pic>
      <p:pic>
        <p:nvPicPr>
          <p:cNvPr id="38" name="Picture 37">
            <a:extLst>
              <a:ext uri="{FF2B5EF4-FFF2-40B4-BE49-F238E27FC236}">
                <a16:creationId xmlns:a16="http://schemas.microsoft.com/office/drawing/2014/main" id="{CCB65126-0D32-45A3-9A82-61B0E8C49150}"/>
              </a:ext>
            </a:extLst>
          </p:cNvPr>
          <p:cNvPicPr>
            <a:picLocks noChangeAspect="1"/>
          </p:cNvPicPr>
          <p:nvPr/>
        </p:nvPicPr>
        <p:blipFill rotWithShape="1">
          <a:blip r:embed="rId4"/>
          <a:srcRect l="20998" r="22543" b="1"/>
          <a:stretch/>
        </p:blipFill>
        <p:spPr>
          <a:xfrm>
            <a:off x="6212971" y="637032"/>
            <a:ext cx="2768129" cy="3602736"/>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545886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132A7675-6CCF-4C59-A038-40D601735833}"/>
              </a:ext>
            </a:extLst>
          </p:cNvPr>
          <p:cNvSpPr>
            <a:spLocks noGrp="1"/>
          </p:cNvSpPr>
          <p:nvPr>
            <p:ph type="title"/>
          </p:nvPr>
        </p:nvSpPr>
        <p:spPr>
          <a:xfrm>
            <a:off x="1103312" y="452718"/>
            <a:ext cx="8947522" cy="1400530"/>
          </a:xfrm>
        </p:spPr>
        <p:txBody>
          <a:bodyPr anchor="ctr">
            <a:normAutofit/>
          </a:bodyPr>
          <a:lstStyle/>
          <a:p>
            <a:r>
              <a:rPr lang="en-US" b="1" dirty="0">
                <a:solidFill>
                  <a:srgbClr val="FFFFFF"/>
                </a:solidFill>
                <a:latin typeface="Sens light"/>
              </a:rPr>
              <a:t>WHEN THE LAW ARRIVES</a:t>
            </a:r>
            <a:br>
              <a:rPr lang="en-US" b="1" dirty="0">
                <a:solidFill>
                  <a:srgbClr val="FFFFFF"/>
                </a:solidFill>
                <a:latin typeface="Open Sans" panose="020B0606030504020204"/>
              </a:rPr>
            </a:br>
            <a:endParaRPr lang="en-US" dirty="0">
              <a:solidFill>
                <a:srgbClr val="FFFFFF"/>
              </a:solidFill>
            </a:endParaRPr>
          </a:p>
        </p:txBody>
      </p:sp>
      <p:sp>
        <p:nvSpPr>
          <p:cNvPr id="3" name="Content Placeholder 2">
            <a:extLst>
              <a:ext uri="{FF2B5EF4-FFF2-40B4-BE49-F238E27FC236}">
                <a16:creationId xmlns:a16="http://schemas.microsoft.com/office/drawing/2014/main" id="{072A159F-3DF7-414B-B6DA-B9DF66F87AC6}"/>
              </a:ext>
            </a:extLst>
          </p:cNvPr>
          <p:cNvSpPr>
            <a:spLocks noGrp="1"/>
          </p:cNvSpPr>
          <p:nvPr>
            <p:ph idx="1"/>
          </p:nvPr>
        </p:nvSpPr>
        <p:spPr>
          <a:xfrm>
            <a:off x="1103312" y="2763520"/>
            <a:ext cx="8946541" cy="3484879"/>
          </a:xfrm>
        </p:spPr>
        <p:txBody>
          <a:bodyPr>
            <a:normAutofit/>
          </a:bodyPr>
          <a:lstStyle/>
          <a:p>
            <a:pPr marL="457200" lvl="1" indent="-342900">
              <a:spcBef>
                <a:spcPts val="0"/>
              </a:spcBef>
              <a:spcAft>
                <a:spcPts val="800"/>
              </a:spcAft>
              <a:buClr>
                <a:srgbClr val="2B2B2B"/>
              </a:buClr>
              <a:buSzPct val="150000"/>
              <a:buFont typeface="Arial" panose="020B0604020202020204" pitchFamily="34" charset="0"/>
              <a:buChar char="•"/>
            </a:pPr>
            <a:r>
              <a:rPr lang="en-US" sz="2000" dirty="0">
                <a:effectLst/>
                <a:latin typeface="Sens light"/>
                <a:ea typeface="Calibri" panose="020F0502020204030204" pitchFamily="34" charset="0"/>
                <a:cs typeface="Times New Roman" panose="02020603050405020304" pitchFamily="18" charset="0"/>
              </a:rPr>
              <a:t>Officers usually arrive in teams of four (4)</a:t>
            </a:r>
          </a:p>
          <a:p>
            <a:pPr marL="457200" lvl="1" indent="-342900">
              <a:spcBef>
                <a:spcPts val="0"/>
              </a:spcBef>
              <a:spcAft>
                <a:spcPts val="800"/>
              </a:spcAft>
              <a:buClr>
                <a:srgbClr val="2B2B2B"/>
              </a:buClr>
              <a:buSzPct val="150000"/>
              <a:buFont typeface="Arial" panose="020B0604020202020204" pitchFamily="34" charset="0"/>
              <a:buChar char="•"/>
            </a:pPr>
            <a:r>
              <a:rPr lang="en-US" sz="2000" dirty="0">
                <a:effectLst/>
                <a:latin typeface="Sens light"/>
                <a:ea typeface="Calibri" panose="020F0502020204030204" pitchFamily="34" charset="0"/>
                <a:cs typeface="Times New Roman" panose="02020603050405020304" pitchFamily="18" charset="0"/>
              </a:rPr>
              <a:t>Officers may wear regular patrol uniforms or external bulletproof vests, Kevlar helmets, and other tactical equipment</a:t>
            </a:r>
          </a:p>
          <a:p>
            <a:pPr marL="457200" lvl="1" indent="-342900">
              <a:spcBef>
                <a:spcPts val="0"/>
              </a:spcBef>
              <a:spcAft>
                <a:spcPts val="800"/>
              </a:spcAft>
              <a:buClr>
                <a:srgbClr val="2B2B2B"/>
              </a:buClr>
              <a:buSzPct val="150000"/>
              <a:buFont typeface="Arial" panose="020B0604020202020204" pitchFamily="34" charset="0"/>
              <a:buChar char="•"/>
            </a:pPr>
            <a:r>
              <a:rPr lang="en-US" sz="2000" dirty="0">
                <a:effectLst/>
                <a:latin typeface="Sens light"/>
                <a:ea typeface="Calibri" panose="020F0502020204030204" pitchFamily="34" charset="0"/>
                <a:cs typeface="Times New Roman" panose="02020603050405020304" pitchFamily="18" charset="0"/>
              </a:rPr>
              <a:t>Officers may be armed with rifles, shotguns, handguns</a:t>
            </a:r>
          </a:p>
          <a:p>
            <a:pPr marL="457200" lvl="1" indent="-342900">
              <a:spcBef>
                <a:spcPts val="0"/>
              </a:spcBef>
              <a:spcAft>
                <a:spcPts val="800"/>
              </a:spcAft>
              <a:buClr>
                <a:srgbClr val="2B2B2B"/>
              </a:buClr>
              <a:buSzPct val="150000"/>
              <a:buFont typeface="Arial" panose="020B0604020202020204" pitchFamily="34" charset="0"/>
              <a:buChar char="•"/>
            </a:pPr>
            <a:r>
              <a:rPr lang="en-US" sz="2000" dirty="0">
                <a:effectLst/>
                <a:latin typeface="Sens light"/>
                <a:ea typeface="Calibri" panose="020F0502020204030204" pitchFamily="34" charset="0"/>
                <a:cs typeface="Times New Roman" panose="02020603050405020304" pitchFamily="18" charset="0"/>
              </a:rPr>
              <a:t>Officers may use pepper spray or tear gas to control the situation</a:t>
            </a:r>
          </a:p>
          <a:p>
            <a:pPr marL="457200" lvl="1" indent="-342900">
              <a:spcBef>
                <a:spcPts val="0"/>
              </a:spcBef>
              <a:spcAft>
                <a:spcPts val="800"/>
              </a:spcAft>
              <a:buClr>
                <a:srgbClr val="2B2B2B"/>
              </a:buClr>
              <a:buSzPct val="150000"/>
              <a:buFont typeface="Arial" panose="020B0604020202020204" pitchFamily="34" charset="0"/>
              <a:buChar char="•"/>
            </a:pPr>
            <a:r>
              <a:rPr lang="en-US" sz="2000" dirty="0">
                <a:effectLst/>
                <a:latin typeface="Sens light"/>
                <a:ea typeface="Calibri" panose="020F0502020204030204" pitchFamily="34" charset="0"/>
                <a:cs typeface="Times New Roman" panose="02020603050405020304" pitchFamily="18" charset="0"/>
              </a:rPr>
              <a:t>Officers may shout commands, and may push individuals to the ground for their safety</a:t>
            </a:r>
          </a:p>
        </p:txBody>
      </p:sp>
    </p:spTree>
    <p:extLst>
      <p:ext uri="{BB962C8B-B14F-4D97-AF65-F5344CB8AC3E}">
        <p14:creationId xmlns:p14="http://schemas.microsoft.com/office/powerpoint/2010/main" val="244426936"/>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132A7675-6CCF-4C59-A038-40D601735833}"/>
              </a:ext>
            </a:extLst>
          </p:cNvPr>
          <p:cNvSpPr>
            <a:spLocks noGrp="1"/>
          </p:cNvSpPr>
          <p:nvPr>
            <p:ph type="title"/>
          </p:nvPr>
        </p:nvSpPr>
        <p:spPr>
          <a:xfrm>
            <a:off x="1103312" y="273377"/>
            <a:ext cx="8947522" cy="1698653"/>
          </a:xfrm>
        </p:spPr>
        <p:txBody>
          <a:bodyPr anchor="ctr">
            <a:normAutofit fontScale="90000"/>
          </a:bodyPr>
          <a:lstStyle/>
          <a:p>
            <a:r>
              <a:rPr lang="en-US" b="1" dirty="0">
                <a:solidFill>
                  <a:srgbClr val="FFFFFF"/>
                </a:solidFill>
                <a:latin typeface="Sens light"/>
              </a:rPr>
              <a:t>WHAT TO DO WHEN LAW ENFORCEMENT ARRIVES</a:t>
            </a:r>
            <a:br>
              <a:rPr lang="en-US" b="1" dirty="0">
                <a:solidFill>
                  <a:srgbClr val="FFFFFF"/>
                </a:solidFill>
                <a:latin typeface="Open Sans" panose="020B0606030504020204"/>
              </a:rPr>
            </a:br>
            <a:endParaRPr lang="en-US" dirty="0">
              <a:solidFill>
                <a:srgbClr val="FFFFFF"/>
              </a:solidFill>
            </a:endParaRPr>
          </a:p>
        </p:txBody>
      </p:sp>
      <p:sp>
        <p:nvSpPr>
          <p:cNvPr id="3" name="Content Placeholder 2">
            <a:extLst>
              <a:ext uri="{FF2B5EF4-FFF2-40B4-BE49-F238E27FC236}">
                <a16:creationId xmlns:a16="http://schemas.microsoft.com/office/drawing/2014/main" id="{072A159F-3DF7-414B-B6DA-B9DF66F87AC6}"/>
              </a:ext>
            </a:extLst>
          </p:cNvPr>
          <p:cNvSpPr>
            <a:spLocks noGrp="1"/>
          </p:cNvSpPr>
          <p:nvPr>
            <p:ph idx="1"/>
          </p:nvPr>
        </p:nvSpPr>
        <p:spPr>
          <a:xfrm>
            <a:off x="1104293" y="2829399"/>
            <a:ext cx="8946541" cy="3484879"/>
          </a:xfrm>
        </p:spPr>
        <p:txBody>
          <a:bodyPr>
            <a:normAutofit/>
          </a:bodyPr>
          <a:lstStyle/>
          <a:p>
            <a:pPr>
              <a:spcBef>
                <a:spcPts val="0"/>
              </a:spcBef>
              <a:spcAft>
                <a:spcPts val="800"/>
              </a:spcAft>
              <a:buClr>
                <a:srgbClr val="2B2B2B"/>
              </a:buClr>
              <a:buSzPct val="150000"/>
              <a:buFont typeface="Arial" panose="020B0604020202020204" pitchFamily="34" charset="0"/>
              <a:buChar char="•"/>
            </a:pPr>
            <a:r>
              <a:rPr lang="en-US" sz="1900" dirty="0">
                <a:effectLst/>
                <a:latin typeface="Open SENS"/>
                <a:ea typeface="Calibri" panose="020F0502020204030204" pitchFamily="34" charset="0"/>
                <a:cs typeface="Times New Roman" panose="02020603050405020304" pitchFamily="18" charset="0"/>
              </a:rPr>
              <a:t>Remain calm, and follow officers’ instructions</a:t>
            </a:r>
          </a:p>
          <a:p>
            <a:pPr>
              <a:spcBef>
                <a:spcPts val="0"/>
              </a:spcBef>
              <a:spcAft>
                <a:spcPts val="800"/>
              </a:spcAft>
              <a:buClr>
                <a:srgbClr val="2B2B2B"/>
              </a:buClr>
              <a:buSzPct val="150000"/>
              <a:buFont typeface="Arial" panose="020B0604020202020204" pitchFamily="34" charset="0"/>
              <a:buChar char="•"/>
            </a:pPr>
            <a:r>
              <a:rPr lang="en-US" sz="1900" dirty="0">
                <a:effectLst/>
                <a:latin typeface="Open SENS"/>
                <a:ea typeface="Calibri" panose="020F0502020204030204" pitchFamily="34" charset="0"/>
                <a:cs typeface="Times New Roman" panose="02020603050405020304" pitchFamily="18" charset="0"/>
              </a:rPr>
              <a:t>Put down any items in your hands (i.e., bags, jackets)</a:t>
            </a:r>
          </a:p>
          <a:p>
            <a:pPr>
              <a:spcBef>
                <a:spcPts val="0"/>
              </a:spcBef>
              <a:spcAft>
                <a:spcPts val="800"/>
              </a:spcAft>
              <a:buClr>
                <a:srgbClr val="2B2B2B"/>
              </a:buClr>
              <a:buSzPct val="150000"/>
              <a:buFont typeface="Arial" panose="020B0604020202020204" pitchFamily="34" charset="0"/>
              <a:buChar char="•"/>
            </a:pPr>
            <a:r>
              <a:rPr lang="en-US" sz="1900" dirty="0">
                <a:effectLst/>
                <a:latin typeface="Open SENS"/>
                <a:ea typeface="Calibri" panose="020F0502020204030204" pitchFamily="34" charset="0"/>
                <a:cs typeface="Times New Roman" panose="02020603050405020304" pitchFamily="18" charset="0"/>
              </a:rPr>
              <a:t>Immediately raise hands and spread fingers</a:t>
            </a:r>
          </a:p>
          <a:p>
            <a:pPr>
              <a:spcBef>
                <a:spcPts val="0"/>
              </a:spcBef>
              <a:spcAft>
                <a:spcPts val="800"/>
              </a:spcAft>
              <a:buClr>
                <a:srgbClr val="2B2B2B"/>
              </a:buClr>
              <a:buSzPct val="150000"/>
              <a:buFont typeface="Arial" panose="020B0604020202020204" pitchFamily="34" charset="0"/>
              <a:buChar char="•"/>
            </a:pPr>
            <a:r>
              <a:rPr lang="en-US" sz="1900" dirty="0">
                <a:effectLst/>
                <a:latin typeface="Open SENS"/>
                <a:ea typeface="Calibri" panose="020F0502020204030204" pitchFamily="34" charset="0"/>
                <a:cs typeface="Times New Roman" panose="02020603050405020304" pitchFamily="18" charset="0"/>
              </a:rPr>
              <a:t>Keep hands visible at all times – the Law is just arriving and does not know who the bad guy is at this point</a:t>
            </a:r>
          </a:p>
          <a:p>
            <a:pPr>
              <a:spcBef>
                <a:spcPts val="0"/>
              </a:spcBef>
              <a:spcAft>
                <a:spcPts val="800"/>
              </a:spcAft>
              <a:buClr>
                <a:srgbClr val="2B2B2B"/>
              </a:buClr>
              <a:buSzPct val="150000"/>
              <a:buFont typeface="Arial" panose="020B0604020202020204" pitchFamily="34" charset="0"/>
              <a:buChar char="•"/>
            </a:pPr>
            <a:r>
              <a:rPr lang="en-US" sz="1900" dirty="0">
                <a:effectLst/>
                <a:latin typeface="Open SENS"/>
                <a:ea typeface="Calibri" panose="020F0502020204030204" pitchFamily="34" charset="0"/>
                <a:cs typeface="Times New Roman" panose="02020603050405020304" pitchFamily="18" charset="0"/>
              </a:rPr>
              <a:t> Avoid making quick movements toward officers such as holding on to them for safety </a:t>
            </a:r>
          </a:p>
          <a:p>
            <a:pPr>
              <a:spcBef>
                <a:spcPts val="0"/>
              </a:spcBef>
              <a:spcAft>
                <a:spcPts val="800"/>
              </a:spcAft>
              <a:buClr>
                <a:srgbClr val="2B2B2B"/>
              </a:buClr>
              <a:buSzPct val="150000"/>
              <a:buFont typeface="Arial" panose="020B0604020202020204" pitchFamily="34" charset="0"/>
              <a:buChar char="•"/>
            </a:pPr>
            <a:r>
              <a:rPr lang="en-US" sz="1900" dirty="0">
                <a:effectLst/>
                <a:latin typeface="Open SENS"/>
                <a:ea typeface="Calibri" panose="020F0502020204030204" pitchFamily="34" charset="0"/>
                <a:cs typeface="Times New Roman" panose="02020603050405020304" pitchFamily="18" charset="0"/>
              </a:rPr>
              <a:t>Avoid pointing, screaming and/or yelling</a:t>
            </a:r>
          </a:p>
          <a:p>
            <a:pPr>
              <a:buClr>
                <a:srgbClr val="2B2B2B"/>
              </a:buClr>
              <a:buSzPct val="150000"/>
              <a:buFont typeface="Arial" panose="020B0604020202020204" pitchFamily="34" charset="0"/>
              <a:buChar char="•"/>
            </a:pPr>
            <a:r>
              <a:rPr lang="en-US" sz="1900" dirty="0">
                <a:effectLst/>
                <a:latin typeface="Open SENS"/>
                <a:ea typeface="Calibri" panose="020F0502020204030204" pitchFamily="34" charset="0"/>
                <a:cs typeface="Times New Roman" panose="02020603050405020304" pitchFamily="18" charset="0"/>
              </a:rPr>
              <a:t> Do not stop to ask officers for help or direction when evacuating, just proceed in the direction from which officers are entering the premises</a:t>
            </a:r>
          </a:p>
        </p:txBody>
      </p:sp>
    </p:spTree>
    <p:extLst>
      <p:ext uri="{BB962C8B-B14F-4D97-AF65-F5344CB8AC3E}">
        <p14:creationId xmlns:p14="http://schemas.microsoft.com/office/powerpoint/2010/main" val="1965692983"/>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132A7675-6CCF-4C59-A038-40D601735833}"/>
              </a:ext>
            </a:extLst>
          </p:cNvPr>
          <p:cNvSpPr>
            <a:spLocks noGrp="1"/>
          </p:cNvSpPr>
          <p:nvPr>
            <p:ph type="title"/>
          </p:nvPr>
        </p:nvSpPr>
        <p:spPr>
          <a:xfrm>
            <a:off x="1103312" y="452718"/>
            <a:ext cx="8947522" cy="1400530"/>
          </a:xfrm>
        </p:spPr>
        <p:txBody>
          <a:bodyPr anchor="ctr">
            <a:normAutofit/>
          </a:bodyPr>
          <a:lstStyle/>
          <a:p>
            <a:r>
              <a:rPr lang="en-US" b="1" dirty="0">
                <a:solidFill>
                  <a:srgbClr val="FFFFFF"/>
                </a:solidFill>
                <a:latin typeface="Sens light"/>
              </a:rPr>
              <a:t>WHAT TO TELL THE LAW</a:t>
            </a:r>
            <a:br>
              <a:rPr lang="en-US" b="1" dirty="0">
                <a:solidFill>
                  <a:srgbClr val="FFFFFF"/>
                </a:solidFill>
                <a:latin typeface="Open Sans" panose="020B0606030504020204"/>
              </a:rPr>
            </a:br>
            <a:endParaRPr lang="en-US" dirty="0">
              <a:solidFill>
                <a:srgbClr val="FFFFFF"/>
              </a:solidFill>
            </a:endParaRPr>
          </a:p>
        </p:txBody>
      </p:sp>
      <p:sp>
        <p:nvSpPr>
          <p:cNvPr id="3" name="Content Placeholder 2">
            <a:extLst>
              <a:ext uri="{FF2B5EF4-FFF2-40B4-BE49-F238E27FC236}">
                <a16:creationId xmlns:a16="http://schemas.microsoft.com/office/drawing/2014/main" id="{072A159F-3DF7-414B-B6DA-B9DF66F87AC6}"/>
              </a:ext>
            </a:extLst>
          </p:cNvPr>
          <p:cNvSpPr>
            <a:spLocks noGrp="1"/>
          </p:cNvSpPr>
          <p:nvPr>
            <p:ph idx="1"/>
          </p:nvPr>
        </p:nvSpPr>
        <p:spPr>
          <a:xfrm>
            <a:off x="1103312" y="2763520"/>
            <a:ext cx="8946541" cy="3484879"/>
          </a:xfrm>
        </p:spPr>
        <p:txBody>
          <a:bodyPr>
            <a:normAutofit/>
          </a:bodyPr>
          <a:lstStyle/>
          <a:p>
            <a:pPr marL="0" marR="0" lvl="0" indent="0" fontAlgn="base">
              <a:spcBef>
                <a:spcPct val="0"/>
              </a:spcBef>
              <a:buNone/>
            </a:pPr>
            <a:endParaRPr lang="en-US" b="1" dirty="0">
              <a:latin typeface="Open Sans" panose="020B0606030504020204"/>
            </a:endParaRPr>
          </a:p>
          <a:p>
            <a:pPr marL="400050" lvl="1">
              <a:spcBef>
                <a:spcPts val="0"/>
              </a:spcBef>
              <a:spcAft>
                <a:spcPts val="800"/>
              </a:spcAft>
              <a:buClr>
                <a:srgbClr val="2B2B2B"/>
              </a:buClr>
              <a:buSzPct val="150000"/>
              <a:buFont typeface="Arial" panose="020B0604020202020204" pitchFamily="34" charset="0"/>
              <a:buChar char="•"/>
            </a:pPr>
            <a:r>
              <a:rPr lang="en-US" sz="2000" dirty="0">
                <a:effectLst/>
                <a:latin typeface="Open SENS"/>
                <a:ea typeface="Calibri" panose="020F0502020204030204" pitchFamily="34" charset="0"/>
                <a:cs typeface="Times New Roman" panose="02020603050405020304" pitchFamily="18" charset="0"/>
              </a:rPr>
              <a:t>Location of the active shooter </a:t>
            </a:r>
          </a:p>
          <a:p>
            <a:pPr marL="400050" lvl="1">
              <a:spcBef>
                <a:spcPts val="0"/>
              </a:spcBef>
              <a:spcAft>
                <a:spcPts val="800"/>
              </a:spcAft>
              <a:buClr>
                <a:srgbClr val="2B2B2B"/>
              </a:buClr>
              <a:buSzPct val="150000"/>
              <a:buFont typeface="Arial" panose="020B0604020202020204" pitchFamily="34" charset="0"/>
              <a:buChar char="•"/>
            </a:pPr>
            <a:r>
              <a:rPr lang="en-US" sz="2000" dirty="0">
                <a:effectLst/>
                <a:latin typeface="Open SENS"/>
                <a:ea typeface="Calibri" panose="020F0502020204030204" pitchFamily="34" charset="0"/>
                <a:cs typeface="Times New Roman" panose="02020603050405020304" pitchFamily="18" charset="0"/>
              </a:rPr>
              <a:t>Number of shooters, if more than one</a:t>
            </a:r>
          </a:p>
          <a:p>
            <a:pPr marL="400050" lvl="1">
              <a:spcBef>
                <a:spcPts val="0"/>
              </a:spcBef>
              <a:spcAft>
                <a:spcPts val="800"/>
              </a:spcAft>
              <a:buClr>
                <a:srgbClr val="2B2B2B"/>
              </a:buClr>
              <a:buSzPct val="150000"/>
              <a:buFont typeface="Arial" panose="020B0604020202020204" pitchFamily="34" charset="0"/>
              <a:buChar char="•"/>
            </a:pPr>
            <a:r>
              <a:rPr lang="en-US" sz="2000" dirty="0">
                <a:effectLst/>
                <a:latin typeface="Open SENS"/>
                <a:ea typeface="Calibri" panose="020F0502020204030204" pitchFamily="34" charset="0"/>
                <a:cs typeface="Times New Roman" panose="02020603050405020304" pitchFamily="18" charset="0"/>
              </a:rPr>
              <a:t>Physical description of shooter</a:t>
            </a:r>
            <a:r>
              <a:rPr lang="en-US" sz="2000" dirty="0">
                <a:latin typeface="Open SENS"/>
                <a:ea typeface="Calibri" panose="020F0502020204030204" pitchFamily="34" charset="0"/>
                <a:cs typeface="Times New Roman" panose="02020603050405020304" pitchFamily="18" charset="0"/>
              </a:rPr>
              <a:t>(s)</a:t>
            </a:r>
            <a:endParaRPr lang="en-US" sz="2000" dirty="0">
              <a:effectLst/>
              <a:latin typeface="Open SENS"/>
              <a:ea typeface="Calibri" panose="020F0502020204030204" pitchFamily="34" charset="0"/>
              <a:cs typeface="Times New Roman" panose="02020603050405020304" pitchFamily="18" charset="0"/>
            </a:endParaRPr>
          </a:p>
          <a:p>
            <a:pPr marL="400050" lvl="1">
              <a:spcBef>
                <a:spcPts val="0"/>
              </a:spcBef>
              <a:spcAft>
                <a:spcPts val="800"/>
              </a:spcAft>
              <a:buClr>
                <a:srgbClr val="2B2B2B"/>
              </a:buClr>
              <a:buSzPct val="150000"/>
              <a:buFont typeface="Arial" panose="020B0604020202020204" pitchFamily="34" charset="0"/>
              <a:buChar char="•"/>
            </a:pPr>
            <a:r>
              <a:rPr lang="en-US" sz="2000" dirty="0">
                <a:effectLst/>
                <a:latin typeface="Open SENS"/>
                <a:ea typeface="Calibri" panose="020F0502020204030204" pitchFamily="34" charset="0"/>
                <a:cs typeface="Times New Roman" panose="02020603050405020304" pitchFamily="18" charset="0"/>
              </a:rPr>
              <a:t> Number and type of weapons held by the shooter</a:t>
            </a:r>
            <a:r>
              <a:rPr lang="en-US" sz="2000" dirty="0">
                <a:latin typeface="Open SENS"/>
                <a:ea typeface="Calibri" panose="020F0502020204030204" pitchFamily="34" charset="0"/>
                <a:cs typeface="Times New Roman" panose="02020603050405020304" pitchFamily="18" charset="0"/>
              </a:rPr>
              <a:t>(s)</a:t>
            </a:r>
            <a:endParaRPr lang="en-US" sz="2000" dirty="0">
              <a:effectLst/>
              <a:latin typeface="Open SENS"/>
              <a:ea typeface="Calibri" panose="020F0502020204030204" pitchFamily="34" charset="0"/>
              <a:cs typeface="Times New Roman" panose="02020603050405020304" pitchFamily="18" charset="0"/>
            </a:endParaRPr>
          </a:p>
          <a:p>
            <a:pPr marL="400050" lvl="1">
              <a:spcBef>
                <a:spcPts val="0"/>
              </a:spcBef>
              <a:spcAft>
                <a:spcPts val="800"/>
              </a:spcAft>
              <a:buClr>
                <a:srgbClr val="2B2B2B"/>
              </a:buClr>
              <a:buSzPct val="150000"/>
              <a:buFont typeface="Arial" panose="020B0604020202020204" pitchFamily="34" charset="0"/>
              <a:buChar char="•"/>
            </a:pPr>
            <a:r>
              <a:rPr lang="en-US" sz="2000" dirty="0">
                <a:effectLst/>
                <a:latin typeface="Open SENS"/>
                <a:ea typeface="Calibri" panose="020F0502020204030204" pitchFamily="34" charset="0"/>
                <a:cs typeface="Times New Roman" panose="02020603050405020304" pitchFamily="18" charset="0"/>
              </a:rPr>
              <a:t>Number of potential victims at the location</a:t>
            </a:r>
          </a:p>
        </p:txBody>
      </p:sp>
    </p:spTree>
    <p:extLst>
      <p:ext uri="{BB962C8B-B14F-4D97-AF65-F5344CB8AC3E}">
        <p14:creationId xmlns:p14="http://schemas.microsoft.com/office/powerpoint/2010/main" val="156625992"/>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132A7675-6CCF-4C59-A038-40D601735833}"/>
              </a:ext>
            </a:extLst>
          </p:cNvPr>
          <p:cNvSpPr>
            <a:spLocks noGrp="1"/>
          </p:cNvSpPr>
          <p:nvPr>
            <p:ph type="title"/>
          </p:nvPr>
        </p:nvSpPr>
        <p:spPr>
          <a:xfrm>
            <a:off x="1103312" y="452718"/>
            <a:ext cx="8947522" cy="1400530"/>
          </a:xfrm>
        </p:spPr>
        <p:txBody>
          <a:bodyPr anchor="ctr">
            <a:normAutofit/>
          </a:bodyPr>
          <a:lstStyle/>
          <a:p>
            <a:r>
              <a:rPr lang="en-US" b="1" dirty="0">
                <a:solidFill>
                  <a:srgbClr val="FFFFFF"/>
                </a:solidFill>
                <a:latin typeface="Sens light"/>
              </a:rPr>
              <a:t>WHAT TO EXPECT</a:t>
            </a:r>
            <a:br>
              <a:rPr lang="en-US" b="1" dirty="0">
                <a:solidFill>
                  <a:srgbClr val="FFFFFF"/>
                </a:solidFill>
                <a:latin typeface="Open Sans" panose="020B0606030504020204"/>
              </a:rPr>
            </a:br>
            <a:endParaRPr lang="en-US" dirty="0">
              <a:solidFill>
                <a:srgbClr val="FFFFFF"/>
              </a:solidFill>
            </a:endParaRPr>
          </a:p>
        </p:txBody>
      </p:sp>
      <p:sp>
        <p:nvSpPr>
          <p:cNvPr id="3" name="Content Placeholder 2">
            <a:extLst>
              <a:ext uri="{FF2B5EF4-FFF2-40B4-BE49-F238E27FC236}">
                <a16:creationId xmlns:a16="http://schemas.microsoft.com/office/drawing/2014/main" id="{072A159F-3DF7-414B-B6DA-B9DF66F87AC6}"/>
              </a:ext>
            </a:extLst>
          </p:cNvPr>
          <p:cNvSpPr>
            <a:spLocks noGrp="1"/>
          </p:cNvSpPr>
          <p:nvPr>
            <p:ph idx="1"/>
          </p:nvPr>
        </p:nvSpPr>
        <p:spPr>
          <a:xfrm>
            <a:off x="1103312" y="2763520"/>
            <a:ext cx="8946541" cy="3484879"/>
          </a:xfrm>
        </p:spPr>
        <p:txBody>
          <a:bodyPr>
            <a:normAutofit/>
          </a:bodyPr>
          <a:lstStyle/>
          <a:p>
            <a:pPr marL="0" marR="0" lvl="0" indent="0" fontAlgn="base">
              <a:lnSpc>
                <a:spcPct val="90000"/>
              </a:lnSpc>
              <a:spcBef>
                <a:spcPct val="0"/>
              </a:spcBef>
              <a:buNone/>
            </a:pPr>
            <a:endParaRPr lang="en-US" sz="1700" b="1" dirty="0">
              <a:latin typeface="Open Sans" panose="020B0606030504020204"/>
            </a:endParaRPr>
          </a:p>
          <a:p>
            <a:pPr marL="400050" lvl="1">
              <a:lnSpc>
                <a:spcPct val="90000"/>
              </a:lnSpc>
              <a:spcBef>
                <a:spcPts val="0"/>
              </a:spcBef>
              <a:spcAft>
                <a:spcPts val="800"/>
              </a:spcAft>
              <a:buClr>
                <a:srgbClr val="2B2B2B"/>
              </a:buClr>
              <a:buSzPct val="150000"/>
              <a:buFont typeface="Arial" panose="020B0604020202020204" pitchFamily="34" charset="0"/>
              <a:buChar char="•"/>
            </a:pPr>
            <a:r>
              <a:rPr lang="en-US" sz="1700" dirty="0">
                <a:effectLst/>
                <a:latin typeface="Open SENS"/>
                <a:ea typeface="Calibri" panose="020F0502020204030204" pitchFamily="34" charset="0"/>
                <a:cs typeface="Times New Roman" panose="02020603050405020304" pitchFamily="18" charset="0"/>
              </a:rPr>
              <a:t>The first officers to arrive to the scene will not stop to help injured persons. Expect rescue teams comprised of additional officers and emergency medical personnel to follow the initial officers. </a:t>
            </a:r>
          </a:p>
          <a:p>
            <a:pPr marL="400050" lvl="1">
              <a:lnSpc>
                <a:spcPct val="90000"/>
              </a:lnSpc>
              <a:spcBef>
                <a:spcPts val="0"/>
              </a:spcBef>
              <a:spcAft>
                <a:spcPts val="800"/>
              </a:spcAft>
              <a:buClr>
                <a:srgbClr val="2B2B2B"/>
              </a:buClr>
              <a:buSzPct val="150000"/>
              <a:buFont typeface="Arial" panose="020B0604020202020204" pitchFamily="34" charset="0"/>
              <a:buChar char="•"/>
            </a:pPr>
            <a:r>
              <a:rPr lang="en-US" sz="1700" dirty="0">
                <a:effectLst/>
                <a:latin typeface="Open SENS"/>
                <a:ea typeface="Calibri" panose="020F0502020204030204" pitchFamily="34" charset="0"/>
                <a:cs typeface="Times New Roman" panose="02020603050405020304" pitchFamily="18" charset="0"/>
              </a:rPr>
              <a:t>These rescue teams will treat and remove any injured persons. </a:t>
            </a:r>
          </a:p>
          <a:p>
            <a:pPr marL="400050" lvl="1">
              <a:lnSpc>
                <a:spcPct val="90000"/>
              </a:lnSpc>
              <a:spcBef>
                <a:spcPts val="0"/>
              </a:spcBef>
              <a:spcAft>
                <a:spcPts val="800"/>
              </a:spcAft>
              <a:buClr>
                <a:srgbClr val="2B2B2B"/>
              </a:buClr>
              <a:buSzPct val="150000"/>
              <a:buFont typeface="Arial" panose="020B0604020202020204" pitchFamily="34" charset="0"/>
              <a:buChar char="•"/>
            </a:pPr>
            <a:r>
              <a:rPr lang="en-US" sz="1700" dirty="0">
                <a:effectLst/>
                <a:latin typeface="Open SENS"/>
                <a:ea typeface="Calibri" panose="020F0502020204030204" pitchFamily="34" charset="0"/>
                <a:cs typeface="Times New Roman" panose="02020603050405020304" pitchFamily="18" charset="0"/>
              </a:rPr>
              <a:t>They may also call upon able-bodied individuals to assist in removing the wounded from the premises. </a:t>
            </a:r>
          </a:p>
          <a:p>
            <a:pPr marL="400050" lvl="1">
              <a:lnSpc>
                <a:spcPct val="90000"/>
              </a:lnSpc>
              <a:spcBef>
                <a:spcPts val="0"/>
              </a:spcBef>
              <a:spcAft>
                <a:spcPts val="800"/>
              </a:spcAft>
              <a:buClr>
                <a:srgbClr val="2B2B2B"/>
              </a:buClr>
              <a:buSzPct val="150000"/>
              <a:buFont typeface="Arial" panose="020B0604020202020204" pitchFamily="34" charset="0"/>
              <a:buChar char="•"/>
            </a:pPr>
            <a:r>
              <a:rPr lang="en-US" sz="1700" dirty="0">
                <a:effectLst/>
                <a:latin typeface="Open SENS"/>
                <a:ea typeface="Calibri" panose="020F0502020204030204" pitchFamily="34" charset="0"/>
                <a:cs typeface="Times New Roman" panose="02020603050405020304" pitchFamily="18" charset="0"/>
              </a:rPr>
              <a:t>Once you have reached a safe location or an assembly point, you will likely be held in that area by law enforcement until the situation is under control, and all witnesses have been identified and questioned. </a:t>
            </a:r>
          </a:p>
          <a:p>
            <a:pPr marL="400050" lvl="1">
              <a:lnSpc>
                <a:spcPct val="90000"/>
              </a:lnSpc>
              <a:spcBef>
                <a:spcPts val="0"/>
              </a:spcBef>
              <a:spcAft>
                <a:spcPts val="800"/>
              </a:spcAft>
              <a:buClr>
                <a:srgbClr val="2B2B2B"/>
              </a:buClr>
              <a:buSzPct val="150000"/>
              <a:buFont typeface="Arial" panose="020B0604020202020204" pitchFamily="34" charset="0"/>
              <a:buChar char="•"/>
            </a:pPr>
            <a:r>
              <a:rPr lang="en-US" sz="1700" dirty="0">
                <a:effectLst/>
                <a:latin typeface="Open SENS"/>
                <a:ea typeface="Calibri" panose="020F0502020204030204" pitchFamily="34" charset="0"/>
                <a:cs typeface="Times New Roman" panose="02020603050405020304" pitchFamily="18" charset="0"/>
              </a:rPr>
              <a:t>Do not leave until law enforcement authorities have instructed you to do so.</a:t>
            </a:r>
          </a:p>
        </p:txBody>
      </p:sp>
    </p:spTree>
    <p:extLst>
      <p:ext uri="{BB962C8B-B14F-4D97-AF65-F5344CB8AC3E}">
        <p14:creationId xmlns:p14="http://schemas.microsoft.com/office/powerpoint/2010/main" val="665868883"/>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132A7675-6CCF-4C59-A038-40D601735833}"/>
              </a:ext>
            </a:extLst>
          </p:cNvPr>
          <p:cNvSpPr>
            <a:spLocks noGrp="1"/>
          </p:cNvSpPr>
          <p:nvPr>
            <p:ph type="title"/>
          </p:nvPr>
        </p:nvSpPr>
        <p:spPr>
          <a:xfrm>
            <a:off x="1103312" y="452718"/>
            <a:ext cx="8947522" cy="1400530"/>
          </a:xfrm>
        </p:spPr>
        <p:txBody>
          <a:bodyPr anchor="ctr">
            <a:normAutofit/>
          </a:bodyPr>
          <a:lstStyle/>
          <a:p>
            <a:r>
              <a:rPr lang="en-US" b="1" dirty="0">
                <a:solidFill>
                  <a:srgbClr val="FFFFFF"/>
                </a:solidFill>
                <a:latin typeface="Sens light"/>
              </a:rPr>
              <a:t>TRAINING YOUR STAFF</a:t>
            </a:r>
            <a:br>
              <a:rPr lang="en-US" b="1" dirty="0">
                <a:solidFill>
                  <a:srgbClr val="FFFFFF"/>
                </a:solidFill>
                <a:latin typeface="Open Sans" panose="020B0606030504020204"/>
              </a:rPr>
            </a:br>
            <a:endParaRPr lang="en-US" dirty="0">
              <a:solidFill>
                <a:srgbClr val="FFFFFF"/>
              </a:solidFill>
            </a:endParaRPr>
          </a:p>
        </p:txBody>
      </p:sp>
      <p:sp>
        <p:nvSpPr>
          <p:cNvPr id="3" name="Content Placeholder 2">
            <a:extLst>
              <a:ext uri="{FF2B5EF4-FFF2-40B4-BE49-F238E27FC236}">
                <a16:creationId xmlns:a16="http://schemas.microsoft.com/office/drawing/2014/main" id="{072A159F-3DF7-414B-B6DA-B9DF66F87AC6}"/>
              </a:ext>
            </a:extLst>
          </p:cNvPr>
          <p:cNvSpPr>
            <a:spLocks noGrp="1"/>
          </p:cNvSpPr>
          <p:nvPr>
            <p:ph idx="1"/>
          </p:nvPr>
        </p:nvSpPr>
        <p:spPr>
          <a:xfrm>
            <a:off x="1103312" y="2763520"/>
            <a:ext cx="8946541" cy="3484879"/>
          </a:xfrm>
        </p:spPr>
        <p:txBody>
          <a:bodyPr>
            <a:normAutofit/>
          </a:bodyPr>
          <a:lstStyle/>
          <a:p>
            <a:pPr marL="0" marR="0" lvl="0" indent="0" fontAlgn="base">
              <a:spcBef>
                <a:spcPct val="0"/>
              </a:spcBef>
              <a:buNone/>
            </a:pPr>
            <a:endParaRPr lang="en-US" b="1" dirty="0">
              <a:latin typeface="Open Sans" panose="020B0606030504020204"/>
            </a:endParaRPr>
          </a:p>
          <a:p>
            <a:pPr marL="457200" lvl="1" indent="-342900">
              <a:spcBef>
                <a:spcPts val="0"/>
              </a:spcBef>
              <a:spcAft>
                <a:spcPts val="800"/>
              </a:spcAft>
              <a:buClr>
                <a:srgbClr val="2B2B2B"/>
              </a:buClr>
              <a:buSzPct val="150000"/>
              <a:buFont typeface="Arial" panose="020B0604020202020204" pitchFamily="34" charset="0"/>
              <a:buChar char="•"/>
            </a:pPr>
            <a:r>
              <a:rPr lang="en-US" sz="2000" dirty="0">
                <a:latin typeface="Sens light"/>
                <a:cs typeface="Times New Roman" panose="02020603050405020304" pitchFamily="18" charset="0"/>
              </a:rPr>
              <a:t>To best prepare your staff for an active shooter situation, create an Emergency Action Plan (EAP)</a:t>
            </a:r>
          </a:p>
          <a:p>
            <a:pPr marL="457200" lvl="1" indent="-342900">
              <a:spcBef>
                <a:spcPts val="0"/>
              </a:spcBef>
              <a:spcAft>
                <a:spcPts val="800"/>
              </a:spcAft>
              <a:buClr>
                <a:srgbClr val="2B2B2B"/>
              </a:buClr>
              <a:buSzPct val="150000"/>
              <a:buFont typeface="Arial" panose="020B0604020202020204" pitchFamily="34" charset="0"/>
              <a:buChar char="•"/>
            </a:pPr>
            <a:r>
              <a:rPr lang="en-US" sz="2000" dirty="0">
                <a:latin typeface="Sens light"/>
                <a:cs typeface="Times New Roman" panose="02020603050405020304" pitchFamily="18" charset="0"/>
              </a:rPr>
              <a:t>Conduct training exercises</a:t>
            </a:r>
          </a:p>
          <a:p>
            <a:pPr marL="457200" lvl="1" indent="-342900">
              <a:spcBef>
                <a:spcPts val="0"/>
              </a:spcBef>
              <a:spcAft>
                <a:spcPts val="800"/>
              </a:spcAft>
              <a:buClr>
                <a:srgbClr val="2B2B2B"/>
              </a:buClr>
              <a:buSzPct val="150000"/>
              <a:buFont typeface="Arial" panose="020B0604020202020204" pitchFamily="34" charset="0"/>
              <a:buChar char="•"/>
            </a:pPr>
            <a:r>
              <a:rPr lang="en-US" sz="2000" dirty="0">
                <a:latin typeface="Sens light"/>
                <a:cs typeface="Times New Roman" panose="02020603050405020304" pitchFamily="18" charset="0"/>
              </a:rPr>
              <a:t>Together, the EAP and training exercises will prepare your staff to effectively respond and help minimize loss of life</a:t>
            </a:r>
          </a:p>
          <a:p>
            <a:pPr marL="457200" lvl="1" indent="-342900">
              <a:spcBef>
                <a:spcPts val="0"/>
              </a:spcBef>
              <a:spcAft>
                <a:spcPts val="800"/>
              </a:spcAft>
              <a:buClr>
                <a:srgbClr val="2B2B2B"/>
              </a:buClr>
              <a:buSzPct val="150000"/>
              <a:buFont typeface="Arial" panose="020B0604020202020204" pitchFamily="34" charset="0"/>
              <a:buChar char="•"/>
            </a:pPr>
            <a:r>
              <a:rPr lang="en-US" sz="2000" dirty="0">
                <a:latin typeface="Sens light"/>
                <a:cs typeface="Times New Roman" panose="02020603050405020304" pitchFamily="18" charset="0"/>
              </a:rPr>
              <a:t>Have multiple departments involved in creating your EAP, Managers, Human Resources, Security, Facilities etc. </a:t>
            </a:r>
          </a:p>
          <a:p>
            <a:pPr marL="457200" lvl="1" indent="-342900">
              <a:spcBef>
                <a:spcPts val="0"/>
              </a:spcBef>
              <a:spcAft>
                <a:spcPts val="800"/>
              </a:spcAft>
              <a:buClr>
                <a:srgbClr val="2B2B2B"/>
              </a:buClr>
              <a:buSzPct val="150000"/>
              <a:buFont typeface="Arial" panose="020B0604020202020204" pitchFamily="34" charset="0"/>
              <a:buChar char="•"/>
            </a:pPr>
            <a:r>
              <a:rPr lang="en-US" sz="2000" dirty="0">
                <a:latin typeface="Sens light"/>
                <a:cs typeface="Times New Roman" panose="02020603050405020304" pitchFamily="18" charset="0"/>
              </a:rPr>
              <a:t>You want a cross functional team to cover all the basis</a:t>
            </a:r>
          </a:p>
        </p:txBody>
      </p:sp>
    </p:spTree>
    <p:extLst>
      <p:ext uri="{BB962C8B-B14F-4D97-AF65-F5344CB8AC3E}">
        <p14:creationId xmlns:p14="http://schemas.microsoft.com/office/powerpoint/2010/main" val="3876004885"/>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65"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132A7675-6CCF-4C59-A038-40D601735833}"/>
              </a:ext>
            </a:extLst>
          </p:cNvPr>
          <p:cNvSpPr>
            <a:spLocks noGrp="1"/>
          </p:cNvSpPr>
          <p:nvPr>
            <p:ph type="title"/>
          </p:nvPr>
        </p:nvSpPr>
        <p:spPr>
          <a:xfrm>
            <a:off x="1103312" y="452718"/>
            <a:ext cx="8947522" cy="1400530"/>
          </a:xfrm>
        </p:spPr>
        <p:txBody>
          <a:bodyPr anchor="ctr">
            <a:normAutofit/>
          </a:bodyPr>
          <a:lstStyle/>
          <a:p>
            <a:r>
              <a:rPr lang="en-US" b="1" dirty="0">
                <a:solidFill>
                  <a:srgbClr val="FFFFFF"/>
                </a:solidFill>
                <a:latin typeface="Sens light"/>
              </a:rPr>
              <a:t>EMERGENCY ACTION PLAN</a:t>
            </a:r>
            <a:br>
              <a:rPr lang="en-US" b="1" dirty="0">
                <a:solidFill>
                  <a:srgbClr val="FFFFFF"/>
                </a:solidFill>
                <a:latin typeface="Sens light"/>
              </a:rPr>
            </a:br>
            <a:r>
              <a:rPr lang="en-US" b="1" dirty="0">
                <a:solidFill>
                  <a:srgbClr val="FFFFFF"/>
                </a:solidFill>
                <a:latin typeface="Sens light"/>
              </a:rPr>
              <a:t>EAP</a:t>
            </a:r>
            <a:endParaRPr lang="en-US" dirty="0">
              <a:solidFill>
                <a:srgbClr val="FFFFFF"/>
              </a:solidFill>
              <a:latin typeface="Sens light"/>
            </a:endParaRPr>
          </a:p>
        </p:txBody>
      </p:sp>
      <p:sp>
        <p:nvSpPr>
          <p:cNvPr id="3" name="Content Placeholder 2">
            <a:extLst>
              <a:ext uri="{FF2B5EF4-FFF2-40B4-BE49-F238E27FC236}">
                <a16:creationId xmlns:a16="http://schemas.microsoft.com/office/drawing/2014/main" id="{072A159F-3DF7-414B-B6DA-B9DF66F87AC6}"/>
              </a:ext>
            </a:extLst>
          </p:cNvPr>
          <p:cNvSpPr>
            <a:spLocks noGrp="1"/>
          </p:cNvSpPr>
          <p:nvPr>
            <p:ph idx="1"/>
          </p:nvPr>
        </p:nvSpPr>
        <p:spPr>
          <a:xfrm>
            <a:off x="1103312" y="2413262"/>
            <a:ext cx="8946541" cy="4242062"/>
          </a:xfrm>
        </p:spPr>
        <p:txBody>
          <a:bodyPr>
            <a:noAutofit/>
          </a:bodyPr>
          <a:lstStyle/>
          <a:p>
            <a:pPr marL="400050" marR="0" lvl="1">
              <a:spcBef>
                <a:spcPts val="0"/>
              </a:spcBef>
              <a:spcAft>
                <a:spcPts val="800"/>
              </a:spcAft>
              <a:buClr>
                <a:srgbClr val="2B2B2B"/>
              </a:buClr>
              <a:buSzPct val="150000"/>
              <a:buFont typeface="Arial" panose="020B0604020202020204" pitchFamily="34" charset="0"/>
              <a:buChar char="•"/>
            </a:pPr>
            <a:r>
              <a:rPr lang="en-US" dirty="0">
                <a:latin typeface="Sens light"/>
                <a:cs typeface="Times New Roman" panose="02020603050405020304" pitchFamily="18" charset="0"/>
              </a:rPr>
              <a:t>Create the EAP with input from stakeholders including HR, training department, facility owners/operators, property manager, local law enforcement and/or emergency responders </a:t>
            </a:r>
          </a:p>
          <a:p>
            <a:pPr marL="400050" marR="0" lvl="1">
              <a:spcBef>
                <a:spcPts val="0"/>
              </a:spcBef>
              <a:spcAft>
                <a:spcPts val="800"/>
              </a:spcAft>
              <a:buClr>
                <a:srgbClr val="2B2B2B"/>
              </a:buClr>
              <a:buSzPct val="150000"/>
              <a:buFont typeface="Arial" panose="020B0604020202020204" pitchFamily="34" charset="0"/>
              <a:buChar char="•"/>
            </a:pPr>
            <a:r>
              <a:rPr lang="en-US" dirty="0">
                <a:latin typeface="Sens light"/>
                <a:cs typeface="Times New Roman" panose="02020603050405020304" pitchFamily="18" charset="0"/>
              </a:rPr>
              <a:t>A preferred method for reporting fires and other emergencies</a:t>
            </a:r>
          </a:p>
          <a:p>
            <a:pPr marL="400050" marR="0" lvl="1">
              <a:spcBef>
                <a:spcPts val="0"/>
              </a:spcBef>
              <a:spcAft>
                <a:spcPts val="800"/>
              </a:spcAft>
              <a:buClr>
                <a:srgbClr val="2B2B2B"/>
              </a:buClr>
              <a:buSzPct val="150000"/>
              <a:buFont typeface="Arial" panose="020B0604020202020204" pitchFamily="34" charset="0"/>
              <a:buChar char="•"/>
            </a:pPr>
            <a:r>
              <a:rPr lang="en-US" dirty="0">
                <a:latin typeface="Sens light"/>
                <a:cs typeface="Times New Roman" panose="02020603050405020304" pitchFamily="18" charset="0"/>
              </a:rPr>
              <a:t>An evacuation policy and procedure</a:t>
            </a:r>
          </a:p>
          <a:p>
            <a:pPr marL="400050" marR="0" lvl="1">
              <a:spcBef>
                <a:spcPts val="0"/>
              </a:spcBef>
              <a:spcAft>
                <a:spcPts val="800"/>
              </a:spcAft>
              <a:buClr>
                <a:srgbClr val="2B2B2B"/>
              </a:buClr>
              <a:buSzPct val="150000"/>
              <a:buFont typeface="Arial" panose="020B0604020202020204" pitchFamily="34" charset="0"/>
              <a:buChar char="•"/>
            </a:pPr>
            <a:r>
              <a:rPr lang="en-US" dirty="0">
                <a:latin typeface="Sens light"/>
                <a:cs typeface="Times New Roman" panose="02020603050405020304" pitchFamily="18" charset="0"/>
              </a:rPr>
              <a:t>Emergency escape procedures and route assignments (i.e., floor plans, safe areas) </a:t>
            </a:r>
          </a:p>
          <a:p>
            <a:pPr marL="400050" marR="0" lvl="1">
              <a:spcBef>
                <a:spcPts val="0"/>
              </a:spcBef>
              <a:spcAft>
                <a:spcPts val="800"/>
              </a:spcAft>
              <a:buClr>
                <a:srgbClr val="2B2B2B"/>
              </a:buClr>
              <a:buSzPct val="150000"/>
              <a:buFont typeface="Arial" panose="020B0604020202020204" pitchFamily="34" charset="0"/>
              <a:buChar char="•"/>
            </a:pPr>
            <a:r>
              <a:rPr lang="en-US" dirty="0">
                <a:latin typeface="Sens light"/>
                <a:cs typeface="Times New Roman" panose="02020603050405020304" pitchFamily="18" charset="0"/>
              </a:rPr>
              <a:t>Contact information responsible individuals to be contacted under the EAP </a:t>
            </a:r>
          </a:p>
          <a:p>
            <a:pPr marL="400050" marR="0" lvl="1">
              <a:spcBef>
                <a:spcPts val="0"/>
              </a:spcBef>
              <a:spcAft>
                <a:spcPts val="800"/>
              </a:spcAft>
              <a:buClr>
                <a:srgbClr val="2B2B2B"/>
              </a:buClr>
              <a:buSzPct val="150000"/>
              <a:buFont typeface="Arial" panose="020B0604020202020204" pitchFamily="34" charset="0"/>
              <a:buChar char="•"/>
            </a:pPr>
            <a:r>
              <a:rPr lang="en-US" dirty="0">
                <a:latin typeface="Sens light"/>
                <a:cs typeface="Times New Roman" panose="02020603050405020304" pitchFamily="18" charset="0"/>
              </a:rPr>
              <a:t>Information concerning local area hospitals (i.e., name, telephone number and distance from your location) </a:t>
            </a:r>
          </a:p>
          <a:p>
            <a:pPr marL="400050" marR="0" lvl="1">
              <a:spcBef>
                <a:spcPts val="0"/>
              </a:spcBef>
              <a:spcAft>
                <a:spcPts val="800"/>
              </a:spcAft>
              <a:buClr>
                <a:srgbClr val="2B2B2B"/>
              </a:buClr>
              <a:buSzPct val="150000"/>
              <a:buFont typeface="Arial" panose="020B0604020202020204" pitchFamily="34" charset="0"/>
              <a:buChar char="•"/>
            </a:pPr>
            <a:r>
              <a:rPr lang="en-US" dirty="0">
                <a:latin typeface="Sens light"/>
                <a:cs typeface="Times New Roman" panose="02020603050405020304" pitchFamily="18" charset="0"/>
              </a:rPr>
              <a:t>An emergency notification system to alert various parties of an emergency including: Individuals at remote locations within premises - Local law enforcement - Local area hospitals</a:t>
            </a:r>
          </a:p>
        </p:txBody>
      </p:sp>
    </p:spTree>
    <p:extLst>
      <p:ext uri="{BB962C8B-B14F-4D97-AF65-F5344CB8AC3E}">
        <p14:creationId xmlns:p14="http://schemas.microsoft.com/office/powerpoint/2010/main" val="817347167"/>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132A7675-6CCF-4C59-A038-40D601735833}"/>
              </a:ext>
            </a:extLst>
          </p:cNvPr>
          <p:cNvSpPr>
            <a:spLocks noGrp="1"/>
          </p:cNvSpPr>
          <p:nvPr>
            <p:ph type="title"/>
          </p:nvPr>
        </p:nvSpPr>
        <p:spPr>
          <a:xfrm>
            <a:off x="1103312" y="452718"/>
            <a:ext cx="8947522" cy="1400530"/>
          </a:xfrm>
        </p:spPr>
        <p:txBody>
          <a:bodyPr anchor="ctr">
            <a:normAutofit/>
          </a:bodyPr>
          <a:lstStyle/>
          <a:p>
            <a:r>
              <a:rPr lang="en-US" b="1" dirty="0">
                <a:solidFill>
                  <a:srgbClr val="FFFFFF"/>
                </a:solidFill>
                <a:latin typeface="Sens light"/>
              </a:rPr>
              <a:t>TRAINING EXERCISES</a:t>
            </a:r>
          </a:p>
        </p:txBody>
      </p:sp>
      <p:sp>
        <p:nvSpPr>
          <p:cNvPr id="3" name="Content Placeholder 2">
            <a:extLst>
              <a:ext uri="{FF2B5EF4-FFF2-40B4-BE49-F238E27FC236}">
                <a16:creationId xmlns:a16="http://schemas.microsoft.com/office/drawing/2014/main" id="{072A159F-3DF7-414B-B6DA-B9DF66F87AC6}"/>
              </a:ext>
            </a:extLst>
          </p:cNvPr>
          <p:cNvSpPr>
            <a:spLocks noGrp="1"/>
          </p:cNvSpPr>
          <p:nvPr>
            <p:ph idx="1"/>
          </p:nvPr>
        </p:nvSpPr>
        <p:spPr>
          <a:xfrm>
            <a:off x="1103312" y="2461862"/>
            <a:ext cx="8946541" cy="4004925"/>
          </a:xfrm>
        </p:spPr>
        <p:txBody>
          <a:bodyPr>
            <a:noAutofit/>
          </a:bodyPr>
          <a:lstStyle/>
          <a:p>
            <a:pPr marL="457200" marR="0" lvl="1" indent="-342900">
              <a:spcBef>
                <a:spcPts val="0"/>
              </a:spcBef>
              <a:spcAft>
                <a:spcPts val="800"/>
              </a:spcAft>
              <a:buClr>
                <a:srgbClr val="2B2B2B"/>
              </a:buClr>
              <a:buSzPct val="150000"/>
              <a:buFont typeface="Arial" panose="020B0604020202020204" pitchFamily="34" charset="0"/>
              <a:buChar char="•"/>
            </a:pPr>
            <a:r>
              <a:rPr lang="en-US" sz="2000" dirty="0">
                <a:latin typeface="Sens light"/>
                <a:cs typeface="Times New Roman" panose="02020603050405020304" pitchFamily="18" charset="0"/>
              </a:rPr>
              <a:t>Mock training exercises using your EAP (Law enforcement is a great resource as well)</a:t>
            </a:r>
          </a:p>
          <a:p>
            <a:pPr marL="457200" marR="0" lvl="1" indent="-342900">
              <a:spcBef>
                <a:spcPts val="0"/>
              </a:spcBef>
              <a:spcAft>
                <a:spcPts val="800"/>
              </a:spcAft>
              <a:buClr>
                <a:srgbClr val="2B2B2B"/>
              </a:buClr>
              <a:buSzPct val="150000"/>
              <a:buFont typeface="Arial" panose="020B0604020202020204" pitchFamily="34" charset="0"/>
              <a:buChar char="•"/>
            </a:pPr>
            <a:r>
              <a:rPr lang="en-US" sz="2000" dirty="0">
                <a:latin typeface="Sens light"/>
                <a:cs typeface="Times New Roman" panose="02020603050405020304" pitchFamily="18" charset="0"/>
              </a:rPr>
              <a:t>Recognizing the sound of gunshots </a:t>
            </a:r>
          </a:p>
          <a:p>
            <a:pPr marL="457200" marR="0" lvl="1" indent="-342900">
              <a:spcBef>
                <a:spcPts val="0"/>
              </a:spcBef>
              <a:spcAft>
                <a:spcPts val="800"/>
              </a:spcAft>
              <a:buClr>
                <a:srgbClr val="2B2B2B"/>
              </a:buClr>
              <a:buSzPct val="150000"/>
              <a:buFont typeface="Arial" panose="020B0604020202020204" pitchFamily="34" charset="0"/>
              <a:buChar char="•"/>
            </a:pPr>
            <a:r>
              <a:rPr lang="en-US" sz="2000" dirty="0">
                <a:latin typeface="Sens light"/>
                <a:cs typeface="Times New Roman" panose="02020603050405020304" pitchFamily="18" charset="0"/>
              </a:rPr>
              <a:t>Reacting quickly when gunshots are heard and/or when a shooting is witnessed</a:t>
            </a:r>
          </a:p>
          <a:p>
            <a:pPr marL="457200" marR="0" lvl="1" indent="-342900">
              <a:spcBef>
                <a:spcPts val="0"/>
              </a:spcBef>
              <a:spcAft>
                <a:spcPts val="800"/>
              </a:spcAft>
              <a:buClr>
                <a:srgbClr val="2B2B2B"/>
              </a:buClr>
              <a:buSzPct val="150000"/>
              <a:buFont typeface="Arial" panose="020B0604020202020204" pitchFamily="34" charset="0"/>
              <a:buChar char="•"/>
            </a:pPr>
            <a:r>
              <a:rPr lang="en-US" sz="2000" dirty="0">
                <a:latin typeface="Sens light"/>
                <a:cs typeface="Times New Roman" panose="02020603050405020304" pitchFamily="18" charset="0"/>
              </a:rPr>
              <a:t>Evacuating the area</a:t>
            </a:r>
          </a:p>
          <a:p>
            <a:pPr marL="457200" marR="0" lvl="1" indent="-342900">
              <a:spcBef>
                <a:spcPts val="0"/>
              </a:spcBef>
              <a:spcAft>
                <a:spcPts val="800"/>
              </a:spcAft>
              <a:buClr>
                <a:srgbClr val="2B2B2B"/>
              </a:buClr>
              <a:buSzPct val="150000"/>
              <a:buFont typeface="Arial" panose="020B0604020202020204" pitchFamily="34" charset="0"/>
              <a:buChar char="•"/>
            </a:pPr>
            <a:r>
              <a:rPr lang="en-US" sz="2000" dirty="0">
                <a:latin typeface="Sens light"/>
                <a:cs typeface="Times New Roman" panose="02020603050405020304" pitchFamily="18" charset="0"/>
              </a:rPr>
              <a:t>Hiding out</a:t>
            </a:r>
          </a:p>
          <a:p>
            <a:pPr marL="457200" marR="0" lvl="1" indent="-342900">
              <a:spcBef>
                <a:spcPts val="0"/>
              </a:spcBef>
              <a:spcAft>
                <a:spcPts val="800"/>
              </a:spcAft>
              <a:buClr>
                <a:srgbClr val="2B2B2B"/>
              </a:buClr>
              <a:buSzPct val="150000"/>
              <a:buFont typeface="Arial" panose="020B0604020202020204" pitchFamily="34" charset="0"/>
              <a:buChar char="•"/>
            </a:pPr>
            <a:r>
              <a:rPr lang="en-US" sz="2000" dirty="0">
                <a:latin typeface="Sens light"/>
                <a:cs typeface="Times New Roman" panose="02020603050405020304" pitchFamily="18" charset="0"/>
              </a:rPr>
              <a:t>Acting against the shooter as a last resort</a:t>
            </a:r>
          </a:p>
          <a:p>
            <a:pPr marL="457200" marR="0" lvl="1" indent="-342900">
              <a:spcBef>
                <a:spcPts val="0"/>
              </a:spcBef>
              <a:spcAft>
                <a:spcPts val="800"/>
              </a:spcAft>
              <a:buClr>
                <a:srgbClr val="2B2B2B"/>
              </a:buClr>
              <a:buSzPct val="150000"/>
              <a:buFont typeface="Arial" panose="020B0604020202020204" pitchFamily="34" charset="0"/>
              <a:buChar char="•"/>
            </a:pPr>
            <a:r>
              <a:rPr lang="en-US" sz="2000" dirty="0">
                <a:latin typeface="Sens light"/>
                <a:cs typeface="Times New Roman" panose="02020603050405020304" pitchFamily="18" charset="0"/>
              </a:rPr>
              <a:t>Calling 911</a:t>
            </a:r>
          </a:p>
          <a:p>
            <a:pPr marL="457200" marR="0" lvl="1" indent="-342900">
              <a:spcBef>
                <a:spcPts val="0"/>
              </a:spcBef>
              <a:spcAft>
                <a:spcPts val="800"/>
              </a:spcAft>
              <a:buClr>
                <a:srgbClr val="2B2B2B"/>
              </a:buClr>
              <a:buSzPct val="150000"/>
              <a:buFont typeface="Arial" panose="020B0604020202020204" pitchFamily="34" charset="0"/>
              <a:buChar char="•"/>
            </a:pPr>
            <a:r>
              <a:rPr lang="en-US" sz="2000" dirty="0">
                <a:latin typeface="Sens light"/>
                <a:cs typeface="Times New Roman" panose="02020603050405020304" pitchFamily="18" charset="0"/>
              </a:rPr>
              <a:t>Reacting when law enforcement arrives</a:t>
            </a:r>
          </a:p>
          <a:p>
            <a:pPr marL="457200" marR="0" lvl="1" indent="-342900">
              <a:spcBef>
                <a:spcPts val="0"/>
              </a:spcBef>
              <a:spcAft>
                <a:spcPts val="800"/>
              </a:spcAft>
              <a:buClr>
                <a:srgbClr val="2B2B2B"/>
              </a:buClr>
              <a:buSzPct val="150000"/>
              <a:buFont typeface="Arial" panose="020B0604020202020204" pitchFamily="34" charset="0"/>
              <a:buChar char="•"/>
            </a:pPr>
            <a:r>
              <a:rPr lang="en-US" sz="2000" dirty="0">
                <a:latin typeface="Sens light"/>
                <a:cs typeface="Times New Roman" panose="02020603050405020304" pitchFamily="18" charset="0"/>
              </a:rPr>
              <a:t>Adopting the survival mind set during times of crisis</a:t>
            </a:r>
          </a:p>
        </p:txBody>
      </p:sp>
    </p:spTree>
    <p:extLst>
      <p:ext uri="{BB962C8B-B14F-4D97-AF65-F5344CB8AC3E}">
        <p14:creationId xmlns:p14="http://schemas.microsoft.com/office/powerpoint/2010/main" val="3005725347"/>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132A7675-6CCF-4C59-A038-40D601735833}"/>
              </a:ext>
            </a:extLst>
          </p:cNvPr>
          <p:cNvSpPr>
            <a:spLocks noGrp="1"/>
          </p:cNvSpPr>
          <p:nvPr>
            <p:ph type="title"/>
          </p:nvPr>
        </p:nvSpPr>
        <p:spPr>
          <a:xfrm>
            <a:off x="1103312" y="452718"/>
            <a:ext cx="8947522" cy="1400530"/>
          </a:xfrm>
        </p:spPr>
        <p:txBody>
          <a:bodyPr anchor="ctr">
            <a:normAutofit/>
          </a:bodyPr>
          <a:lstStyle/>
          <a:p>
            <a:pPr>
              <a:lnSpc>
                <a:spcPct val="90000"/>
              </a:lnSpc>
            </a:pPr>
            <a:r>
              <a:rPr lang="en-US" b="1" dirty="0">
                <a:solidFill>
                  <a:srgbClr val="FFFFFF"/>
                </a:solidFill>
                <a:latin typeface="Sens light"/>
              </a:rPr>
              <a:t>PREPARE AND PREVENT</a:t>
            </a:r>
          </a:p>
        </p:txBody>
      </p:sp>
      <p:sp>
        <p:nvSpPr>
          <p:cNvPr id="3" name="Content Placeholder 2">
            <a:extLst>
              <a:ext uri="{FF2B5EF4-FFF2-40B4-BE49-F238E27FC236}">
                <a16:creationId xmlns:a16="http://schemas.microsoft.com/office/drawing/2014/main" id="{072A159F-3DF7-414B-B6DA-B9DF66F87AC6}"/>
              </a:ext>
            </a:extLst>
          </p:cNvPr>
          <p:cNvSpPr>
            <a:spLocks noGrp="1"/>
          </p:cNvSpPr>
          <p:nvPr>
            <p:ph idx="1"/>
          </p:nvPr>
        </p:nvSpPr>
        <p:spPr>
          <a:xfrm>
            <a:off x="1103312" y="2763520"/>
            <a:ext cx="8946541" cy="3484879"/>
          </a:xfrm>
        </p:spPr>
        <p:txBody>
          <a:bodyPr>
            <a:normAutofit/>
          </a:bodyPr>
          <a:lstStyle/>
          <a:p>
            <a:pPr marL="400050" lvl="1">
              <a:spcBef>
                <a:spcPts val="0"/>
              </a:spcBef>
              <a:spcAft>
                <a:spcPts val="800"/>
              </a:spcAft>
              <a:buClr>
                <a:srgbClr val="2B2B2B"/>
              </a:buClr>
              <a:buSzPct val="150000"/>
              <a:buFont typeface="Arial" panose="020B0604020202020204" pitchFamily="34" charset="0"/>
              <a:buChar char="•"/>
            </a:pPr>
            <a:r>
              <a:rPr lang="en-US" sz="2000" dirty="0">
                <a:latin typeface="Sens light"/>
                <a:cs typeface="Times New Roman" panose="02020603050405020304" pitchFamily="18" charset="0"/>
              </a:rPr>
              <a:t>Ensure that your facility has at least two evacuation routes - Post evacuation routes in conspicuous locations throughout your facility - Include local law enforcement and first responders during training exercises </a:t>
            </a:r>
          </a:p>
          <a:p>
            <a:pPr marL="400050" lvl="1">
              <a:spcBef>
                <a:spcPts val="0"/>
              </a:spcBef>
              <a:spcAft>
                <a:spcPts val="800"/>
              </a:spcAft>
              <a:buClr>
                <a:srgbClr val="2B2B2B"/>
              </a:buClr>
              <a:buSzPct val="150000"/>
              <a:buFont typeface="Arial" panose="020B0604020202020204" pitchFamily="34" charset="0"/>
              <a:buChar char="•"/>
            </a:pPr>
            <a:r>
              <a:rPr lang="en-US" sz="2000" dirty="0">
                <a:latin typeface="Sens light"/>
                <a:cs typeface="Times New Roman" panose="02020603050405020304" pitchFamily="18" charset="0"/>
              </a:rPr>
              <a:t>Encourage law enforcement, emergency responders, SWAT teams, K-9 teams, and bomb squads to train for an active shooter scenario at your location and make sure it aligns with your EAP. </a:t>
            </a:r>
          </a:p>
          <a:p>
            <a:pPr marL="400050" lvl="1">
              <a:spcBef>
                <a:spcPts val="0"/>
              </a:spcBef>
              <a:spcAft>
                <a:spcPts val="800"/>
              </a:spcAft>
              <a:buClr>
                <a:srgbClr val="2B2B2B"/>
              </a:buClr>
              <a:buSzPct val="150000"/>
              <a:buFont typeface="Arial" panose="020B0604020202020204" pitchFamily="34" charset="0"/>
              <a:buChar char="•"/>
            </a:pPr>
            <a:r>
              <a:rPr lang="en-US" sz="2000" dirty="0">
                <a:latin typeface="Sens light"/>
                <a:cs typeface="Times New Roman" panose="02020603050405020304" pitchFamily="18" charset="0"/>
              </a:rPr>
              <a:t>Prevention - Foster a respectful workplace - Be aware of indications of workplace violence and take remedial actions accordingly</a:t>
            </a:r>
          </a:p>
          <a:p>
            <a:pPr marL="114300" lvl="1" indent="0">
              <a:spcBef>
                <a:spcPts val="0"/>
              </a:spcBef>
              <a:spcAft>
                <a:spcPts val="800"/>
              </a:spcAft>
              <a:buNone/>
            </a:pPr>
            <a:endParaRPr lang="en-US" dirty="0">
              <a:latin typeface="Open SENS"/>
              <a:cs typeface="Times New Roman" panose="02020603050405020304" pitchFamily="18" charset="0"/>
            </a:endParaRPr>
          </a:p>
        </p:txBody>
      </p:sp>
    </p:spTree>
    <p:extLst>
      <p:ext uri="{BB962C8B-B14F-4D97-AF65-F5344CB8AC3E}">
        <p14:creationId xmlns:p14="http://schemas.microsoft.com/office/powerpoint/2010/main" val="1025367843"/>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132A7675-6CCF-4C59-A038-40D601735833}"/>
              </a:ext>
            </a:extLst>
          </p:cNvPr>
          <p:cNvSpPr>
            <a:spLocks noGrp="1"/>
          </p:cNvSpPr>
          <p:nvPr>
            <p:ph type="title"/>
          </p:nvPr>
        </p:nvSpPr>
        <p:spPr>
          <a:xfrm>
            <a:off x="1103312" y="452718"/>
            <a:ext cx="8947522" cy="1400530"/>
          </a:xfrm>
        </p:spPr>
        <p:txBody>
          <a:bodyPr anchor="ctr">
            <a:normAutofit/>
          </a:bodyPr>
          <a:lstStyle/>
          <a:p>
            <a:r>
              <a:rPr lang="en-US" b="1" dirty="0">
                <a:solidFill>
                  <a:srgbClr val="FFFFFF"/>
                </a:solidFill>
                <a:latin typeface="Sens light"/>
              </a:rPr>
              <a:t>HUMAN RESOURCES</a:t>
            </a:r>
          </a:p>
        </p:txBody>
      </p:sp>
      <p:sp>
        <p:nvSpPr>
          <p:cNvPr id="3" name="Content Placeholder 2">
            <a:extLst>
              <a:ext uri="{FF2B5EF4-FFF2-40B4-BE49-F238E27FC236}">
                <a16:creationId xmlns:a16="http://schemas.microsoft.com/office/drawing/2014/main" id="{072A159F-3DF7-414B-B6DA-B9DF66F87AC6}"/>
              </a:ext>
            </a:extLst>
          </p:cNvPr>
          <p:cNvSpPr>
            <a:spLocks noGrp="1"/>
          </p:cNvSpPr>
          <p:nvPr>
            <p:ph idx="1"/>
          </p:nvPr>
        </p:nvSpPr>
        <p:spPr>
          <a:xfrm>
            <a:off x="1103312" y="2763520"/>
            <a:ext cx="8946541" cy="3484879"/>
          </a:xfrm>
        </p:spPr>
        <p:txBody>
          <a:bodyPr>
            <a:normAutofit/>
          </a:bodyPr>
          <a:lstStyle/>
          <a:p>
            <a:pPr marL="457200" marR="0" lvl="1" indent="-342900">
              <a:spcBef>
                <a:spcPts val="0"/>
              </a:spcBef>
              <a:spcAft>
                <a:spcPts val="800"/>
              </a:spcAft>
              <a:buClr>
                <a:srgbClr val="2B2B2B"/>
              </a:buClr>
              <a:buSzPct val="150000"/>
              <a:buFont typeface="Arial" panose="020B0604020202020204" pitchFamily="34" charset="0"/>
              <a:buChar char="•"/>
            </a:pPr>
            <a:r>
              <a:rPr lang="en-US" sz="2000" dirty="0">
                <a:latin typeface="Sens light"/>
                <a:cs typeface="Times New Roman" panose="02020603050405020304" pitchFamily="18" charset="0"/>
              </a:rPr>
              <a:t>Conduct effective employee screening and background checks</a:t>
            </a:r>
          </a:p>
          <a:p>
            <a:pPr marL="457200" marR="0" lvl="1" indent="-342900">
              <a:spcBef>
                <a:spcPts val="0"/>
              </a:spcBef>
              <a:spcAft>
                <a:spcPts val="800"/>
              </a:spcAft>
              <a:buClr>
                <a:srgbClr val="2B2B2B"/>
              </a:buClr>
              <a:buSzPct val="150000"/>
              <a:buFont typeface="Arial" panose="020B0604020202020204" pitchFamily="34" charset="0"/>
              <a:buChar char="•"/>
            </a:pPr>
            <a:r>
              <a:rPr lang="en-US" sz="2000" dirty="0">
                <a:latin typeface="Sens light"/>
                <a:cs typeface="Times New Roman" panose="02020603050405020304" pitchFamily="18" charset="0"/>
              </a:rPr>
              <a:t>Provide training for Managers and employees for recognizing potential workplace violence</a:t>
            </a:r>
          </a:p>
          <a:p>
            <a:pPr marL="457200" lvl="1" indent="-342900">
              <a:spcBef>
                <a:spcPts val="0"/>
              </a:spcBef>
              <a:spcAft>
                <a:spcPts val="800"/>
              </a:spcAft>
              <a:buClr>
                <a:srgbClr val="2B2B2B"/>
              </a:buClr>
              <a:buSzPct val="150000"/>
              <a:buFont typeface="Arial" panose="020B0604020202020204" pitchFamily="34" charset="0"/>
              <a:buChar char="•"/>
            </a:pPr>
            <a:r>
              <a:rPr lang="en-US" sz="2000" dirty="0">
                <a:latin typeface="Sens light"/>
                <a:cs typeface="Times New Roman" panose="02020603050405020304" pitchFamily="18" charset="0"/>
              </a:rPr>
              <a:t>Create policies and procedures for reporting signs of potentially violent behavior </a:t>
            </a:r>
          </a:p>
          <a:p>
            <a:pPr marL="457200" marR="0" lvl="1" indent="-342900">
              <a:spcBef>
                <a:spcPts val="0"/>
              </a:spcBef>
              <a:spcAft>
                <a:spcPts val="800"/>
              </a:spcAft>
              <a:buClr>
                <a:srgbClr val="2B2B2B"/>
              </a:buClr>
              <a:buSzPct val="150000"/>
              <a:buFont typeface="Arial" panose="020B0604020202020204" pitchFamily="34" charset="0"/>
              <a:buChar char="•"/>
            </a:pPr>
            <a:r>
              <a:rPr lang="en-US" sz="2000" dirty="0">
                <a:latin typeface="Sens light"/>
                <a:cs typeface="Times New Roman" panose="02020603050405020304" pitchFamily="18" charset="0"/>
              </a:rPr>
              <a:t>Make counseling services available to employees</a:t>
            </a:r>
          </a:p>
          <a:p>
            <a:pPr marL="457200" marR="0" lvl="1" indent="-342900">
              <a:spcBef>
                <a:spcPts val="0"/>
              </a:spcBef>
              <a:spcAft>
                <a:spcPts val="800"/>
              </a:spcAft>
              <a:buClr>
                <a:srgbClr val="2B2B2B"/>
              </a:buClr>
              <a:buSzPct val="150000"/>
              <a:buFont typeface="Arial" panose="020B0604020202020204" pitchFamily="34" charset="0"/>
              <a:buChar char="•"/>
            </a:pPr>
            <a:r>
              <a:rPr lang="en-US" sz="2000" dirty="0">
                <a:latin typeface="Sens light"/>
                <a:cs typeface="Times New Roman" panose="02020603050405020304" pitchFamily="18" charset="0"/>
              </a:rPr>
              <a:t>Participate in preparing the Emergency Action Plan</a:t>
            </a:r>
          </a:p>
        </p:txBody>
      </p:sp>
    </p:spTree>
    <p:extLst>
      <p:ext uri="{BB962C8B-B14F-4D97-AF65-F5344CB8AC3E}">
        <p14:creationId xmlns:p14="http://schemas.microsoft.com/office/powerpoint/2010/main" val="1382139733"/>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132A7675-6CCF-4C59-A038-40D601735833}"/>
              </a:ext>
            </a:extLst>
          </p:cNvPr>
          <p:cNvSpPr>
            <a:spLocks noGrp="1"/>
          </p:cNvSpPr>
          <p:nvPr>
            <p:ph type="title"/>
          </p:nvPr>
        </p:nvSpPr>
        <p:spPr>
          <a:xfrm>
            <a:off x="1103312" y="452718"/>
            <a:ext cx="8947522" cy="1400530"/>
          </a:xfrm>
        </p:spPr>
        <p:txBody>
          <a:bodyPr anchor="ctr">
            <a:normAutofit/>
          </a:bodyPr>
          <a:lstStyle/>
          <a:p>
            <a:r>
              <a:rPr lang="en-US" b="1" dirty="0">
                <a:solidFill>
                  <a:srgbClr val="FFFFFF"/>
                </a:solidFill>
                <a:latin typeface="Sens light"/>
              </a:rPr>
              <a:t>IDENTIFYING THE POTENTIAL</a:t>
            </a:r>
          </a:p>
        </p:txBody>
      </p:sp>
      <p:sp>
        <p:nvSpPr>
          <p:cNvPr id="3" name="Content Placeholder 2">
            <a:extLst>
              <a:ext uri="{FF2B5EF4-FFF2-40B4-BE49-F238E27FC236}">
                <a16:creationId xmlns:a16="http://schemas.microsoft.com/office/drawing/2014/main" id="{072A159F-3DF7-414B-B6DA-B9DF66F87AC6}"/>
              </a:ext>
            </a:extLst>
          </p:cNvPr>
          <p:cNvSpPr>
            <a:spLocks noGrp="1"/>
          </p:cNvSpPr>
          <p:nvPr>
            <p:ph idx="1"/>
          </p:nvPr>
        </p:nvSpPr>
        <p:spPr>
          <a:xfrm>
            <a:off x="1103312" y="2763520"/>
            <a:ext cx="8946541" cy="3484879"/>
          </a:xfrm>
        </p:spPr>
        <p:txBody>
          <a:bodyPr>
            <a:normAutofit/>
          </a:bodyPr>
          <a:lstStyle/>
          <a:p>
            <a:pPr marL="457200" marR="0" lvl="1" indent="-342900">
              <a:spcBef>
                <a:spcPts val="0"/>
              </a:spcBef>
              <a:spcAft>
                <a:spcPts val="800"/>
              </a:spcAft>
              <a:buClr>
                <a:srgbClr val="2B2B2B"/>
              </a:buClr>
              <a:buSzPct val="150000"/>
              <a:buFont typeface="Arial" panose="020B0604020202020204" pitchFamily="34" charset="0"/>
              <a:buChar char="•"/>
            </a:pPr>
            <a:r>
              <a:rPr lang="en-US" sz="2000" dirty="0">
                <a:latin typeface="Sens light"/>
                <a:cs typeface="Times New Roman" panose="02020603050405020304" pitchFamily="18" charset="0"/>
              </a:rPr>
              <a:t>Conduct effective employee screening and background checks</a:t>
            </a:r>
          </a:p>
          <a:p>
            <a:pPr marL="457200" marR="0" lvl="1" indent="-342900">
              <a:spcBef>
                <a:spcPts val="0"/>
              </a:spcBef>
              <a:spcAft>
                <a:spcPts val="800"/>
              </a:spcAft>
              <a:buClr>
                <a:srgbClr val="2B2B2B"/>
              </a:buClr>
              <a:buSzPct val="150000"/>
              <a:buFont typeface="Arial" panose="020B0604020202020204" pitchFamily="34" charset="0"/>
              <a:buChar char="•"/>
            </a:pPr>
            <a:r>
              <a:rPr lang="en-US" sz="2000" dirty="0">
                <a:latin typeface="Sens light"/>
                <a:cs typeface="Times New Roman" panose="02020603050405020304" pitchFamily="18" charset="0"/>
              </a:rPr>
              <a:t>Provide training for Managers and employees for recognizing potential workplace violence</a:t>
            </a:r>
          </a:p>
          <a:p>
            <a:pPr marL="457200" lvl="1" indent="-342900">
              <a:spcBef>
                <a:spcPts val="0"/>
              </a:spcBef>
              <a:spcAft>
                <a:spcPts val="800"/>
              </a:spcAft>
              <a:buClr>
                <a:srgbClr val="2B2B2B"/>
              </a:buClr>
              <a:buSzPct val="150000"/>
              <a:buFont typeface="Arial" panose="020B0604020202020204" pitchFamily="34" charset="0"/>
              <a:buChar char="•"/>
            </a:pPr>
            <a:r>
              <a:rPr lang="en-US" sz="2000" dirty="0">
                <a:latin typeface="Sens light"/>
                <a:cs typeface="Times New Roman" panose="02020603050405020304" pitchFamily="18" charset="0"/>
              </a:rPr>
              <a:t>Create policies and procedures for reporting signs of potentially violent behavior </a:t>
            </a:r>
          </a:p>
          <a:p>
            <a:pPr marL="457200" marR="0" lvl="1" indent="-342900">
              <a:spcBef>
                <a:spcPts val="0"/>
              </a:spcBef>
              <a:spcAft>
                <a:spcPts val="800"/>
              </a:spcAft>
              <a:buClr>
                <a:srgbClr val="2B2B2B"/>
              </a:buClr>
              <a:buSzPct val="150000"/>
              <a:buFont typeface="Arial" panose="020B0604020202020204" pitchFamily="34" charset="0"/>
              <a:buChar char="•"/>
            </a:pPr>
            <a:r>
              <a:rPr lang="en-US" sz="2000" dirty="0">
                <a:latin typeface="Sens light"/>
                <a:cs typeface="Times New Roman" panose="02020603050405020304" pitchFamily="18" charset="0"/>
              </a:rPr>
              <a:t>Make counseling services available to employees</a:t>
            </a:r>
          </a:p>
          <a:p>
            <a:pPr marL="457200" marR="0" lvl="1" indent="-342900">
              <a:spcBef>
                <a:spcPts val="0"/>
              </a:spcBef>
              <a:spcAft>
                <a:spcPts val="800"/>
              </a:spcAft>
              <a:buClr>
                <a:srgbClr val="2B2B2B"/>
              </a:buClr>
              <a:buSzPct val="150000"/>
              <a:buFont typeface="Arial" panose="020B0604020202020204" pitchFamily="34" charset="0"/>
              <a:buChar char="•"/>
            </a:pPr>
            <a:r>
              <a:rPr lang="en-US" sz="2000" dirty="0">
                <a:latin typeface="Sens light"/>
                <a:cs typeface="Times New Roman" panose="02020603050405020304" pitchFamily="18" charset="0"/>
              </a:rPr>
              <a:t>Participate in preparing the Emergency Action Plan</a:t>
            </a:r>
          </a:p>
        </p:txBody>
      </p:sp>
    </p:spTree>
    <p:extLst>
      <p:ext uri="{BB962C8B-B14F-4D97-AF65-F5344CB8AC3E}">
        <p14:creationId xmlns:p14="http://schemas.microsoft.com/office/powerpoint/2010/main" val="390143826"/>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4404A042-EDD4-4977-BD9D-B542B045AF17}"/>
              </a:ext>
            </a:extLst>
          </p:cNvPr>
          <p:cNvSpPr>
            <a:spLocks noGrp="1"/>
          </p:cNvSpPr>
          <p:nvPr>
            <p:ph type="title"/>
          </p:nvPr>
        </p:nvSpPr>
        <p:spPr>
          <a:xfrm>
            <a:off x="1103312" y="452718"/>
            <a:ext cx="8947522" cy="1400530"/>
          </a:xfrm>
        </p:spPr>
        <p:txBody>
          <a:bodyPr anchor="ctr">
            <a:normAutofit/>
          </a:bodyPr>
          <a:lstStyle/>
          <a:p>
            <a:r>
              <a:rPr lang="en-US" b="1" dirty="0">
                <a:solidFill>
                  <a:srgbClr val="FFFFFF"/>
                </a:solidFill>
                <a:latin typeface="Sens light"/>
              </a:rPr>
              <a:t>Course Overview</a:t>
            </a:r>
          </a:p>
        </p:txBody>
      </p:sp>
      <p:sp>
        <p:nvSpPr>
          <p:cNvPr id="3" name="Content Placeholder 2">
            <a:extLst>
              <a:ext uri="{FF2B5EF4-FFF2-40B4-BE49-F238E27FC236}">
                <a16:creationId xmlns:a16="http://schemas.microsoft.com/office/drawing/2014/main" id="{BC9CA335-9783-4670-837C-12EA6DC48F79}"/>
              </a:ext>
            </a:extLst>
          </p:cNvPr>
          <p:cNvSpPr>
            <a:spLocks noGrp="1"/>
          </p:cNvSpPr>
          <p:nvPr>
            <p:ph idx="1"/>
          </p:nvPr>
        </p:nvSpPr>
        <p:spPr>
          <a:xfrm>
            <a:off x="1103312" y="2763520"/>
            <a:ext cx="8946541" cy="3484879"/>
          </a:xfrm>
        </p:spPr>
        <p:txBody>
          <a:bodyPr>
            <a:normAutofit/>
          </a:bodyPr>
          <a:lstStyle/>
          <a:p>
            <a:pPr marL="0" indent="0" fontAlgn="base">
              <a:buClr>
                <a:schemeClr val="tx1"/>
              </a:buClr>
              <a:buSzPct val="100000"/>
              <a:buNone/>
            </a:pPr>
            <a:r>
              <a:rPr lang="en-US" dirty="0">
                <a:latin typeface="Sens light"/>
              </a:rPr>
              <a:t>All employees can help prevent and prepare for potential active shooter situations. This course provides guidance to individuals, including managers and employees, so that they can prepare to respond to an active shooter situation.</a:t>
            </a:r>
          </a:p>
          <a:p>
            <a:pPr marL="0" indent="0" fontAlgn="base">
              <a:buClr>
                <a:schemeClr val="tx1"/>
              </a:buClr>
              <a:buSzPct val="100000"/>
              <a:buNone/>
            </a:pPr>
            <a:r>
              <a:rPr lang="en-US" dirty="0">
                <a:latin typeface="Sens light"/>
              </a:rPr>
              <a:t>This course is not written for law enforcement officers, but for non-law enforcement employees. </a:t>
            </a:r>
          </a:p>
          <a:p>
            <a:pPr marL="0" indent="0" fontAlgn="base">
              <a:buClr>
                <a:schemeClr val="tx1"/>
              </a:buClr>
              <a:buSzPct val="100000"/>
              <a:buNone/>
            </a:pPr>
            <a:r>
              <a:rPr lang="en-US" dirty="0">
                <a:latin typeface="Sens light"/>
              </a:rPr>
              <a:t>The material may provide law enforcement officers information on recommended actions for non-law enforcement employees to take should they be confronted with an active shooter situation.</a:t>
            </a:r>
          </a:p>
          <a:p>
            <a:endParaRPr lang="en-US" dirty="0"/>
          </a:p>
        </p:txBody>
      </p:sp>
    </p:spTree>
    <p:extLst>
      <p:ext uri="{BB962C8B-B14F-4D97-AF65-F5344CB8AC3E}">
        <p14:creationId xmlns:p14="http://schemas.microsoft.com/office/powerpoint/2010/main" val="19547195"/>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132A7675-6CCF-4C59-A038-40D601735833}"/>
              </a:ext>
            </a:extLst>
          </p:cNvPr>
          <p:cNvSpPr>
            <a:spLocks noGrp="1"/>
          </p:cNvSpPr>
          <p:nvPr>
            <p:ph type="title"/>
          </p:nvPr>
        </p:nvSpPr>
        <p:spPr>
          <a:xfrm>
            <a:off x="1103312" y="452718"/>
            <a:ext cx="8947522" cy="1400530"/>
          </a:xfrm>
        </p:spPr>
        <p:txBody>
          <a:bodyPr anchor="ctr">
            <a:normAutofit/>
          </a:bodyPr>
          <a:lstStyle/>
          <a:p>
            <a:r>
              <a:rPr lang="en-US" b="1" dirty="0">
                <a:solidFill>
                  <a:srgbClr val="FFFFFF"/>
                </a:solidFill>
                <a:latin typeface="Sens light"/>
              </a:rPr>
              <a:t>FACILITY MANAGER RESPONSIBILITIES</a:t>
            </a:r>
          </a:p>
        </p:txBody>
      </p:sp>
      <p:sp>
        <p:nvSpPr>
          <p:cNvPr id="3" name="Content Placeholder 2">
            <a:extLst>
              <a:ext uri="{FF2B5EF4-FFF2-40B4-BE49-F238E27FC236}">
                <a16:creationId xmlns:a16="http://schemas.microsoft.com/office/drawing/2014/main" id="{072A159F-3DF7-414B-B6DA-B9DF66F87AC6}"/>
              </a:ext>
            </a:extLst>
          </p:cNvPr>
          <p:cNvSpPr>
            <a:spLocks noGrp="1"/>
          </p:cNvSpPr>
          <p:nvPr>
            <p:ph idx="1"/>
          </p:nvPr>
        </p:nvSpPr>
        <p:spPr>
          <a:xfrm>
            <a:off x="1103312" y="2763520"/>
            <a:ext cx="8946541" cy="3484879"/>
          </a:xfrm>
        </p:spPr>
        <p:txBody>
          <a:bodyPr>
            <a:normAutofit/>
          </a:bodyPr>
          <a:lstStyle/>
          <a:p>
            <a:pPr marL="457200" lvl="1" indent="-342900">
              <a:spcBef>
                <a:spcPts val="0"/>
              </a:spcBef>
              <a:spcAft>
                <a:spcPts val="800"/>
              </a:spcAft>
              <a:buClr>
                <a:srgbClr val="2B2B2B"/>
              </a:buClr>
              <a:buSzPct val="150000"/>
              <a:buFont typeface="Arial" panose="020B0604020202020204" pitchFamily="34" charset="0"/>
              <a:buChar char="•"/>
            </a:pPr>
            <a:r>
              <a:rPr lang="en-US" sz="2000" dirty="0">
                <a:latin typeface="Sens light"/>
                <a:cs typeface="Times New Roman" panose="02020603050405020304" pitchFamily="18" charset="0"/>
              </a:rPr>
              <a:t>Institute access controls (i.e., keys, security system pass codes)</a:t>
            </a:r>
          </a:p>
          <a:p>
            <a:pPr marL="457200" lvl="1" indent="-342900">
              <a:spcBef>
                <a:spcPts val="0"/>
              </a:spcBef>
              <a:spcAft>
                <a:spcPts val="800"/>
              </a:spcAft>
              <a:buClr>
                <a:srgbClr val="2B2B2B"/>
              </a:buClr>
              <a:buSzPct val="150000"/>
              <a:buFont typeface="Arial" panose="020B0604020202020204" pitchFamily="34" charset="0"/>
              <a:buChar char="•"/>
            </a:pPr>
            <a:r>
              <a:rPr lang="en-US" sz="2000" dirty="0">
                <a:latin typeface="Sens light"/>
                <a:cs typeface="Times New Roman" panose="02020603050405020304" pitchFamily="18" charset="0"/>
              </a:rPr>
              <a:t>Distribute critical items, such as Floor Plants, Keys, Facility personnel lists with phone numbers to a</a:t>
            </a:r>
          </a:p>
          <a:p>
            <a:pPr marL="457200" lvl="1" indent="-342900">
              <a:spcBef>
                <a:spcPts val="0"/>
              </a:spcBef>
              <a:spcAft>
                <a:spcPts val="800"/>
              </a:spcAft>
              <a:buClr>
                <a:srgbClr val="2B2B2B"/>
              </a:buClr>
              <a:buSzPct val="150000"/>
              <a:buFont typeface="Arial" panose="020B0604020202020204" pitchFamily="34" charset="0"/>
              <a:buChar char="•"/>
            </a:pPr>
            <a:r>
              <a:rPr lang="en-US" sz="2000" dirty="0">
                <a:latin typeface="Sens light"/>
                <a:cs typeface="Times New Roman" panose="02020603050405020304" pitchFamily="18" charset="0"/>
              </a:rPr>
              <a:t>Participate in the development of an EAP which includes policies and procedures for dealing with an active shooter situation, as well as after action planning</a:t>
            </a:r>
          </a:p>
          <a:p>
            <a:pPr marL="457200" marR="0" lvl="1" indent="-342900">
              <a:spcBef>
                <a:spcPts val="0"/>
              </a:spcBef>
              <a:spcAft>
                <a:spcPts val="800"/>
              </a:spcAft>
              <a:buClr>
                <a:srgbClr val="2B2B2B"/>
              </a:buClr>
              <a:buSzPct val="150000"/>
              <a:buFont typeface="Arial" panose="020B0604020202020204" pitchFamily="34" charset="0"/>
              <a:buChar char="•"/>
            </a:pPr>
            <a:r>
              <a:rPr lang="en-US" sz="2000" dirty="0">
                <a:latin typeface="Sens light"/>
                <a:cs typeface="Times New Roman" panose="02020603050405020304" pitchFamily="18" charset="0"/>
              </a:rPr>
              <a:t>Coordinate and include the security department in the EAP program</a:t>
            </a:r>
          </a:p>
          <a:p>
            <a:pPr marL="457200" marR="0" lvl="1" indent="-342900">
              <a:spcBef>
                <a:spcPts val="0"/>
              </a:spcBef>
              <a:spcAft>
                <a:spcPts val="800"/>
              </a:spcAft>
              <a:buClr>
                <a:srgbClr val="2B2B2B"/>
              </a:buClr>
              <a:buSzPct val="150000"/>
              <a:buFont typeface="Arial" panose="020B0604020202020204" pitchFamily="34" charset="0"/>
              <a:buChar char="•"/>
            </a:pPr>
            <a:r>
              <a:rPr lang="en-US" sz="2000" dirty="0">
                <a:latin typeface="Sens light"/>
                <a:cs typeface="Times New Roman" panose="02020603050405020304" pitchFamily="18" charset="0"/>
              </a:rPr>
              <a:t>Employees and customers will expect that you will act quickly and know what to do!   BE PREPARED</a:t>
            </a:r>
          </a:p>
        </p:txBody>
      </p:sp>
    </p:spTree>
    <p:extLst>
      <p:ext uri="{BB962C8B-B14F-4D97-AF65-F5344CB8AC3E}">
        <p14:creationId xmlns:p14="http://schemas.microsoft.com/office/powerpoint/2010/main" val="3953479147"/>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132A7675-6CCF-4C59-A038-40D601735833}"/>
              </a:ext>
            </a:extLst>
          </p:cNvPr>
          <p:cNvSpPr>
            <a:spLocks noGrp="1"/>
          </p:cNvSpPr>
          <p:nvPr>
            <p:ph type="title"/>
          </p:nvPr>
        </p:nvSpPr>
        <p:spPr>
          <a:xfrm>
            <a:off x="1103312" y="452718"/>
            <a:ext cx="8947522" cy="1400530"/>
          </a:xfrm>
        </p:spPr>
        <p:txBody>
          <a:bodyPr anchor="ctr">
            <a:normAutofit/>
          </a:bodyPr>
          <a:lstStyle/>
          <a:p>
            <a:r>
              <a:rPr lang="en-US" b="1" dirty="0">
                <a:solidFill>
                  <a:srgbClr val="FFFFFF"/>
                </a:solidFill>
                <a:latin typeface="Sens light"/>
              </a:rPr>
              <a:t>MANAGERS ACTIONS</a:t>
            </a:r>
          </a:p>
        </p:txBody>
      </p:sp>
      <p:sp>
        <p:nvSpPr>
          <p:cNvPr id="3" name="Content Placeholder 2">
            <a:extLst>
              <a:ext uri="{FF2B5EF4-FFF2-40B4-BE49-F238E27FC236}">
                <a16:creationId xmlns:a16="http://schemas.microsoft.com/office/drawing/2014/main" id="{072A159F-3DF7-414B-B6DA-B9DF66F87AC6}"/>
              </a:ext>
            </a:extLst>
          </p:cNvPr>
          <p:cNvSpPr>
            <a:spLocks noGrp="1"/>
          </p:cNvSpPr>
          <p:nvPr>
            <p:ph idx="1"/>
          </p:nvPr>
        </p:nvSpPr>
        <p:spPr>
          <a:xfrm>
            <a:off x="1103312" y="2763520"/>
            <a:ext cx="8946541" cy="3484879"/>
          </a:xfrm>
        </p:spPr>
        <p:txBody>
          <a:bodyPr>
            <a:normAutofit/>
          </a:bodyPr>
          <a:lstStyle/>
          <a:p>
            <a:pPr marL="457200" marR="0" lvl="1" indent="-342900">
              <a:spcBef>
                <a:spcPts val="0"/>
              </a:spcBef>
              <a:spcAft>
                <a:spcPts val="800"/>
              </a:spcAft>
              <a:buClr>
                <a:srgbClr val="2B2B2B"/>
              </a:buClr>
              <a:buSzPct val="150000"/>
              <a:buFont typeface="Arial" panose="020B0604020202020204" pitchFamily="34" charset="0"/>
              <a:buChar char="•"/>
            </a:pPr>
            <a:r>
              <a:rPr lang="en-US" sz="2000" dirty="0">
                <a:latin typeface="Sens light"/>
                <a:cs typeface="Times New Roman" panose="02020603050405020304" pitchFamily="18" charset="0"/>
              </a:rPr>
              <a:t>Employees and customers are likely to follow the lead of managers during an emergency situation</a:t>
            </a:r>
          </a:p>
          <a:p>
            <a:pPr marL="457200" marR="0" lvl="1" indent="-342900">
              <a:spcBef>
                <a:spcPts val="0"/>
              </a:spcBef>
              <a:spcAft>
                <a:spcPts val="800"/>
              </a:spcAft>
              <a:buClr>
                <a:srgbClr val="2B2B2B"/>
              </a:buClr>
              <a:buSzPct val="150000"/>
              <a:buFont typeface="Arial" panose="020B0604020202020204" pitchFamily="34" charset="0"/>
              <a:buChar char="•"/>
            </a:pPr>
            <a:r>
              <a:rPr lang="en-US" sz="2000" dirty="0">
                <a:latin typeface="Sens light"/>
                <a:cs typeface="Times New Roman" panose="02020603050405020304" pitchFamily="18" charset="0"/>
              </a:rPr>
              <a:t> Know your EAP, and be prepared to take immediate action</a:t>
            </a:r>
          </a:p>
          <a:p>
            <a:pPr marL="457200" lvl="1" indent="-342900">
              <a:spcBef>
                <a:spcPts val="0"/>
              </a:spcBef>
              <a:spcAft>
                <a:spcPts val="800"/>
              </a:spcAft>
              <a:buClr>
                <a:srgbClr val="2B2B2B"/>
              </a:buClr>
              <a:buSzPct val="150000"/>
              <a:buFont typeface="Arial" panose="020B0604020202020204" pitchFamily="34" charset="0"/>
              <a:buChar char="•"/>
            </a:pPr>
            <a:r>
              <a:rPr lang="en-US" sz="2000" dirty="0">
                <a:latin typeface="Sens light"/>
                <a:cs typeface="Times New Roman" panose="02020603050405020304" pitchFamily="18" charset="0"/>
              </a:rPr>
              <a:t>Remain calm people will be relying on you!</a:t>
            </a:r>
          </a:p>
          <a:p>
            <a:pPr marL="457200" lvl="1" indent="-342900">
              <a:spcBef>
                <a:spcPts val="0"/>
              </a:spcBef>
              <a:spcAft>
                <a:spcPts val="800"/>
              </a:spcAft>
              <a:buClr>
                <a:srgbClr val="2B2B2B"/>
              </a:buClr>
              <a:buSzPct val="150000"/>
              <a:buFont typeface="Arial" panose="020B0604020202020204" pitchFamily="34" charset="0"/>
              <a:buChar char="•"/>
            </a:pPr>
            <a:r>
              <a:rPr lang="en-US" sz="2000" dirty="0">
                <a:latin typeface="Sens light"/>
                <a:cs typeface="Times New Roman" panose="02020603050405020304" pitchFamily="18" charset="0"/>
              </a:rPr>
              <a:t>Lock and barricade doors if possible</a:t>
            </a:r>
          </a:p>
          <a:p>
            <a:pPr marL="457200" marR="0" lvl="1" indent="-342900">
              <a:spcBef>
                <a:spcPts val="0"/>
              </a:spcBef>
              <a:spcAft>
                <a:spcPts val="800"/>
              </a:spcAft>
              <a:buClr>
                <a:srgbClr val="2B2B2B"/>
              </a:buClr>
              <a:buSzPct val="150000"/>
              <a:buFont typeface="Arial" panose="020B0604020202020204" pitchFamily="34" charset="0"/>
              <a:buChar char="•"/>
            </a:pPr>
            <a:r>
              <a:rPr lang="en-US" sz="2000" dirty="0">
                <a:latin typeface="Sens light"/>
                <a:cs typeface="Times New Roman" panose="02020603050405020304" pitchFamily="18" charset="0"/>
              </a:rPr>
              <a:t>Evacuate staff and customers via a preplanned evacuation route to a safe area</a:t>
            </a:r>
          </a:p>
          <a:p>
            <a:pPr marL="457200" marR="0" lvl="1" indent="-342900">
              <a:spcBef>
                <a:spcPts val="0"/>
              </a:spcBef>
              <a:spcAft>
                <a:spcPts val="800"/>
              </a:spcAft>
              <a:buClr>
                <a:srgbClr val="2B2B2B"/>
              </a:buClr>
              <a:buSzPct val="150000"/>
              <a:buFont typeface="Arial" panose="020B0604020202020204" pitchFamily="34" charset="0"/>
              <a:buChar char="•"/>
            </a:pPr>
            <a:r>
              <a:rPr lang="en-US" sz="2000" dirty="0">
                <a:latin typeface="Sens light"/>
                <a:cs typeface="Times New Roman" panose="02020603050405020304" pitchFamily="18" charset="0"/>
              </a:rPr>
              <a:t>Assisting Individuals with Special Needs and/or Disabilities</a:t>
            </a:r>
          </a:p>
        </p:txBody>
      </p:sp>
    </p:spTree>
    <p:extLst>
      <p:ext uri="{BB962C8B-B14F-4D97-AF65-F5344CB8AC3E}">
        <p14:creationId xmlns:p14="http://schemas.microsoft.com/office/powerpoint/2010/main" val="2020160146"/>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6"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132A7675-6CCF-4C59-A038-40D601735833}"/>
              </a:ext>
            </a:extLst>
          </p:cNvPr>
          <p:cNvSpPr>
            <a:spLocks noGrp="1"/>
          </p:cNvSpPr>
          <p:nvPr>
            <p:ph type="title"/>
          </p:nvPr>
        </p:nvSpPr>
        <p:spPr>
          <a:xfrm>
            <a:off x="648930" y="629267"/>
            <a:ext cx="9252154" cy="1016654"/>
          </a:xfrm>
        </p:spPr>
        <p:txBody>
          <a:bodyPr>
            <a:normAutofit/>
          </a:bodyPr>
          <a:lstStyle/>
          <a:p>
            <a:pPr>
              <a:lnSpc>
                <a:spcPct val="90000"/>
              </a:lnSpc>
            </a:pPr>
            <a:r>
              <a:rPr lang="en-US" sz="3300" b="1">
                <a:solidFill>
                  <a:srgbClr val="EBEBEB"/>
                </a:solidFill>
                <a:latin typeface="Sens light"/>
              </a:rPr>
              <a:t>RECOGNIZING THE POTENTIAL OF WORKPLACE VIOLENCE</a:t>
            </a:r>
          </a:p>
        </p:txBody>
      </p:sp>
      <p:sp useBgFill="1">
        <p:nvSpPr>
          <p:cNvPr id="38" name="Freeform: Shape 37">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Content Placeholder 2">
            <a:extLst>
              <a:ext uri="{FF2B5EF4-FFF2-40B4-BE49-F238E27FC236}">
                <a16:creationId xmlns:a16="http://schemas.microsoft.com/office/drawing/2014/main" id="{072A159F-3DF7-414B-B6DA-B9DF66F87AC6}"/>
              </a:ext>
            </a:extLst>
          </p:cNvPr>
          <p:cNvSpPr>
            <a:spLocks noGrp="1"/>
          </p:cNvSpPr>
          <p:nvPr>
            <p:ph idx="1"/>
          </p:nvPr>
        </p:nvSpPr>
        <p:spPr>
          <a:xfrm>
            <a:off x="648931" y="2548281"/>
            <a:ext cx="5122606" cy="4084013"/>
          </a:xfrm>
        </p:spPr>
        <p:txBody>
          <a:bodyPr>
            <a:normAutofit fontScale="92500" lnSpcReduction="20000"/>
          </a:bodyPr>
          <a:lstStyle/>
          <a:p>
            <a:pPr marL="400050" marR="0" lvl="1">
              <a:lnSpc>
                <a:spcPct val="90000"/>
              </a:lnSpc>
              <a:spcBef>
                <a:spcPts val="0"/>
              </a:spcBef>
              <a:spcAft>
                <a:spcPts val="800"/>
              </a:spcAft>
              <a:buClr>
                <a:srgbClr val="2B2B2B"/>
              </a:buClr>
              <a:buSzPct val="150000"/>
              <a:buFont typeface="Arial" panose="020B0604020202020204" pitchFamily="34" charset="0"/>
              <a:buChar char="•"/>
            </a:pPr>
            <a:r>
              <a:rPr lang="en-US" sz="1900" dirty="0">
                <a:latin typeface="Sens light"/>
                <a:cs typeface="Times New Roman" panose="02020603050405020304" pitchFamily="18" charset="0"/>
              </a:rPr>
              <a:t>An active shooter in your workplace may be a current or former employee</a:t>
            </a:r>
          </a:p>
          <a:p>
            <a:pPr marL="400050" marR="0" lvl="1">
              <a:lnSpc>
                <a:spcPct val="90000"/>
              </a:lnSpc>
              <a:spcBef>
                <a:spcPts val="0"/>
              </a:spcBef>
              <a:spcAft>
                <a:spcPts val="800"/>
              </a:spcAft>
              <a:buClr>
                <a:srgbClr val="2B2B2B"/>
              </a:buClr>
              <a:buSzPct val="150000"/>
              <a:buFont typeface="Arial" panose="020B0604020202020204" pitchFamily="34" charset="0"/>
              <a:buChar char="•"/>
            </a:pPr>
            <a:r>
              <a:rPr lang="en-US" sz="1900" dirty="0">
                <a:latin typeface="Sens light"/>
                <a:cs typeface="Times New Roman" panose="02020603050405020304" pitchFamily="18" charset="0"/>
              </a:rPr>
              <a:t>An acquaintance of a current or former employee. Intuitive managers and coworkers may notice characteristics of potentially  violent behavior in an employee</a:t>
            </a:r>
          </a:p>
          <a:p>
            <a:pPr marL="400050" lvl="1">
              <a:lnSpc>
                <a:spcPct val="90000"/>
              </a:lnSpc>
              <a:spcBef>
                <a:spcPts val="0"/>
              </a:spcBef>
              <a:spcAft>
                <a:spcPts val="800"/>
              </a:spcAft>
              <a:buClr>
                <a:srgbClr val="2B2B2B"/>
              </a:buClr>
              <a:buSzPct val="150000"/>
              <a:buFont typeface="Arial" panose="020B0604020202020204" pitchFamily="34" charset="0"/>
              <a:buChar char="•"/>
            </a:pPr>
            <a:r>
              <a:rPr lang="en-US" sz="1900" dirty="0">
                <a:latin typeface="Sens light"/>
                <a:cs typeface="Times New Roman" panose="02020603050405020304" pitchFamily="18" charset="0"/>
              </a:rPr>
              <a:t>Employees typically do not just “snap,” but display indicators of potentially violent behavior over time. If these behaviors are  recognized, they can often be managed and treated </a:t>
            </a:r>
          </a:p>
          <a:p>
            <a:pPr marL="400050" lvl="1">
              <a:lnSpc>
                <a:spcPct val="90000"/>
              </a:lnSpc>
              <a:spcBef>
                <a:spcPts val="0"/>
              </a:spcBef>
              <a:spcAft>
                <a:spcPts val="800"/>
              </a:spcAft>
              <a:buClr>
                <a:srgbClr val="2B2B2B"/>
              </a:buClr>
              <a:buSzPct val="150000"/>
              <a:buFont typeface="Arial" panose="020B0604020202020204" pitchFamily="34" charset="0"/>
              <a:buChar char="•"/>
            </a:pPr>
            <a:r>
              <a:rPr lang="en-US" sz="1900" dirty="0">
                <a:latin typeface="Sens light"/>
                <a:cs typeface="Times New Roman" panose="02020603050405020304" pitchFamily="18" charset="0"/>
              </a:rPr>
              <a:t>Potentially violent behaviors by an employee may include one or more of the following (this list of behaviors is not comprehensive, nor is it intended as a mechanism for diagnosing violent tendencies)</a:t>
            </a:r>
          </a:p>
          <a:p>
            <a:pPr marL="400050" lvl="1">
              <a:lnSpc>
                <a:spcPct val="90000"/>
              </a:lnSpc>
              <a:spcBef>
                <a:spcPts val="0"/>
              </a:spcBef>
              <a:spcAft>
                <a:spcPts val="800"/>
              </a:spcAft>
              <a:buClr>
                <a:srgbClr val="2B2B2B"/>
              </a:buClr>
              <a:buSzPct val="150000"/>
              <a:buFont typeface="Arial" panose="020B0604020202020204" pitchFamily="34" charset="0"/>
              <a:buChar char="•"/>
            </a:pPr>
            <a:r>
              <a:rPr lang="en-US" sz="1900" dirty="0">
                <a:latin typeface="Sens light"/>
                <a:cs typeface="Times New Roman" panose="02020603050405020304" pitchFamily="18" charset="0"/>
              </a:rPr>
              <a:t>Alert your Human Resources Department if you believe an employee or coworker exhibits potentially violent behavior</a:t>
            </a:r>
          </a:p>
          <a:p>
            <a:pPr marL="114300" lvl="1" indent="0">
              <a:lnSpc>
                <a:spcPct val="90000"/>
              </a:lnSpc>
              <a:spcBef>
                <a:spcPts val="0"/>
              </a:spcBef>
              <a:spcAft>
                <a:spcPts val="800"/>
              </a:spcAft>
              <a:buNone/>
            </a:pPr>
            <a:endParaRPr lang="en-US" sz="1900" dirty="0">
              <a:latin typeface="Sens light"/>
              <a:cs typeface="Times New Roman" panose="02020603050405020304" pitchFamily="18" charset="0"/>
            </a:endParaRPr>
          </a:p>
          <a:p>
            <a:pPr marL="400050" lvl="1">
              <a:lnSpc>
                <a:spcPct val="90000"/>
              </a:lnSpc>
              <a:spcBef>
                <a:spcPts val="0"/>
              </a:spcBef>
              <a:spcAft>
                <a:spcPts val="800"/>
              </a:spcAft>
            </a:pPr>
            <a:endParaRPr lang="en-US" sz="1400" dirty="0">
              <a:latin typeface="Open SENS"/>
              <a:cs typeface="Times New Roman" panose="02020603050405020304" pitchFamily="18" charset="0"/>
            </a:endParaRPr>
          </a:p>
          <a:p>
            <a:pPr marL="400050" marR="0" lvl="1">
              <a:lnSpc>
                <a:spcPct val="90000"/>
              </a:lnSpc>
              <a:spcBef>
                <a:spcPts val="0"/>
              </a:spcBef>
              <a:spcAft>
                <a:spcPts val="800"/>
              </a:spcAft>
            </a:pPr>
            <a:endParaRPr lang="en-US" sz="1400" dirty="0">
              <a:latin typeface="Open SENS"/>
              <a:cs typeface="Times New Roman" panose="02020603050405020304" pitchFamily="18" charset="0"/>
            </a:endParaRPr>
          </a:p>
        </p:txBody>
      </p:sp>
      <p:pic>
        <p:nvPicPr>
          <p:cNvPr id="8" name="Picture 7" descr="Active Shooter - Bing images">
            <a:extLst>
              <a:ext uri="{FF2B5EF4-FFF2-40B4-BE49-F238E27FC236}">
                <a16:creationId xmlns:a16="http://schemas.microsoft.com/office/drawing/2014/main" id="{02DF269D-F8F4-4425-908A-F3AEF663640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29343" y="2548281"/>
            <a:ext cx="5376772" cy="366201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943456"/>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6"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132A7675-6CCF-4C59-A038-40D601735833}"/>
              </a:ext>
            </a:extLst>
          </p:cNvPr>
          <p:cNvSpPr>
            <a:spLocks noGrp="1"/>
          </p:cNvSpPr>
          <p:nvPr>
            <p:ph type="title"/>
          </p:nvPr>
        </p:nvSpPr>
        <p:spPr>
          <a:xfrm>
            <a:off x="648930" y="629267"/>
            <a:ext cx="9252154" cy="1016654"/>
          </a:xfrm>
        </p:spPr>
        <p:txBody>
          <a:bodyPr>
            <a:normAutofit/>
          </a:bodyPr>
          <a:lstStyle/>
          <a:p>
            <a:r>
              <a:rPr lang="en-US" b="1">
                <a:solidFill>
                  <a:srgbClr val="EBEBEB"/>
                </a:solidFill>
                <a:latin typeface="Sens light"/>
              </a:rPr>
              <a:t>INDICATORS FOR POTENTIAL VIOLENCE</a:t>
            </a:r>
          </a:p>
        </p:txBody>
      </p:sp>
      <p:sp useBgFill="1">
        <p:nvSpPr>
          <p:cNvPr id="38" name="Freeform: Shape 37">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Content Placeholder 2">
            <a:extLst>
              <a:ext uri="{FF2B5EF4-FFF2-40B4-BE49-F238E27FC236}">
                <a16:creationId xmlns:a16="http://schemas.microsoft.com/office/drawing/2014/main" id="{072A159F-3DF7-414B-B6DA-B9DF66F87AC6}"/>
              </a:ext>
            </a:extLst>
          </p:cNvPr>
          <p:cNvSpPr>
            <a:spLocks noGrp="1"/>
          </p:cNvSpPr>
          <p:nvPr>
            <p:ph idx="1"/>
          </p:nvPr>
        </p:nvSpPr>
        <p:spPr>
          <a:xfrm>
            <a:off x="648931" y="2548281"/>
            <a:ext cx="5122606" cy="3658689"/>
          </a:xfrm>
        </p:spPr>
        <p:txBody>
          <a:bodyPr>
            <a:normAutofit/>
          </a:bodyPr>
          <a:lstStyle/>
          <a:p>
            <a:pPr marL="400050" lvl="1">
              <a:lnSpc>
                <a:spcPct val="90000"/>
              </a:lnSpc>
              <a:spcBef>
                <a:spcPts val="0"/>
              </a:spcBef>
              <a:spcAft>
                <a:spcPts val="800"/>
              </a:spcAft>
              <a:buClr>
                <a:srgbClr val="2B2B2B"/>
              </a:buClr>
              <a:buSzPct val="150000"/>
              <a:buFont typeface="Arial" panose="020B0604020202020204" pitchFamily="34" charset="0"/>
              <a:buChar char="•"/>
            </a:pPr>
            <a:r>
              <a:rPr lang="en-US" dirty="0">
                <a:latin typeface="Sens light"/>
                <a:cs typeface="Times New Roman" panose="02020603050405020304" pitchFamily="18" charset="0"/>
              </a:rPr>
              <a:t>Increased use of alcohol and/or illegal drugs</a:t>
            </a:r>
          </a:p>
          <a:p>
            <a:pPr marL="400050" lvl="1">
              <a:lnSpc>
                <a:spcPct val="90000"/>
              </a:lnSpc>
              <a:spcBef>
                <a:spcPts val="0"/>
              </a:spcBef>
              <a:spcAft>
                <a:spcPts val="800"/>
              </a:spcAft>
              <a:buClr>
                <a:srgbClr val="2B2B2B"/>
              </a:buClr>
              <a:buSzPct val="150000"/>
              <a:buFont typeface="Arial" panose="020B0604020202020204" pitchFamily="34" charset="0"/>
              <a:buChar char="•"/>
            </a:pPr>
            <a:r>
              <a:rPr lang="en-US" dirty="0">
                <a:latin typeface="Sens light"/>
                <a:cs typeface="Times New Roman" panose="02020603050405020304" pitchFamily="18" charset="0"/>
              </a:rPr>
              <a:t>Unexplained increase in absenteeism; vague physical complaints</a:t>
            </a:r>
          </a:p>
          <a:p>
            <a:pPr marL="400050" lvl="1">
              <a:lnSpc>
                <a:spcPct val="90000"/>
              </a:lnSpc>
              <a:spcBef>
                <a:spcPts val="0"/>
              </a:spcBef>
              <a:spcAft>
                <a:spcPts val="800"/>
              </a:spcAft>
              <a:buClr>
                <a:srgbClr val="2B2B2B"/>
              </a:buClr>
              <a:buSzPct val="150000"/>
              <a:buFont typeface="Arial" panose="020B0604020202020204" pitchFamily="34" charset="0"/>
              <a:buChar char="•"/>
            </a:pPr>
            <a:r>
              <a:rPr lang="en-US" dirty="0">
                <a:latin typeface="Sens light"/>
                <a:cs typeface="Times New Roman" panose="02020603050405020304" pitchFamily="18" charset="0"/>
              </a:rPr>
              <a:t> Noticeable decrease in attention to appearance and hygiene</a:t>
            </a:r>
          </a:p>
          <a:p>
            <a:pPr marL="400050" lvl="1">
              <a:lnSpc>
                <a:spcPct val="90000"/>
              </a:lnSpc>
              <a:spcBef>
                <a:spcPts val="0"/>
              </a:spcBef>
              <a:spcAft>
                <a:spcPts val="800"/>
              </a:spcAft>
              <a:buClr>
                <a:srgbClr val="2B2B2B"/>
              </a:buClr>
              <a:buSzPct val="150000"/>
              <a:buFont typeface="Arial" panose="020B0604020202020204" pitchFamily="34" charset="0"/>
              <a:buChar char="•"/>
            </a:pPr>
            <a:r>
              <a:rPr lang="en-US" dirty="0">
                <a:latin typeface="Sens light"/>
                <a:cs typeface="Times New Roman" panose="02020603050405020304" pitchFamily="18" charset="0"/>
              </a:rPr>
              <a:t>Depression / withdrawal</a:t>
            </a:r>
          </a:p>
          <a:p>
            <a:pPr marL="400050" lvl="1">
              <a:lnSpc>
                <a:spcPct val="90000"/>
              </a:lnSpc>
              <a:spcBef>
                <a:spcPts val="0"/>
              </a:spcBef>
              <a:spcAft>
                <a:spcPts val="800"/>
              </a:spcAft>
              <a:buClr>
                <a:srgbClr val="2B2B2B"/>
              </a:buClr>
              <a:buSzPct val="150000"/>
              <a:buFont typeface="Arial" panose="020B0604020202020204" pitchFamily="34" charset="0"/>
              <a:buChar char="•"/>
            </a:pPr>
            <a:r>
              <a:rPr lang="en-US" dirty="0">
                <a:latin typeface="Sens light"/>
                <a:cs typeface="Times New Roman" panose="02020603050405020304" pitchFamily="18" charset="0"/>
              </a:rPr>
              <a:t>Resistance and overreaction to changes in policy and procedures</a:t>
            </a:r>
          </a:p>
          <a:p>
            <a:pPr marL="400050" lvl="1">
              <a:lnSpc>
                <a:spcPct val="90000"/>
              </a:lnSpc>
              <a:spcBef>
                <a:spcPts val="0"/>
              </a:spcBef>
              <a:spcAft>
                <a:spcPts val="800"/>
              </a:spcAft>
              <a:buClr>
                <a:srgbClr val="2B2B2B"/>
              </a:buClr>
              <a:buSzPct val="150000"/>
              <a:buFont typeface="Arial" panose="020B0604020202020204" pitchFamily="34" charset="0"/>
              <a:buChar char="•"/>
            </a:pPr>
            <a:r>
              <a:rPr lang="en-US" dirty="0">
                <a:latin typeface="Sens light"/>
                <a:cs typeface="Times New Roman" panose="02020603050405020304" pitchFamily="18" charset="0"/>
              </a:rPr>
              <a:t>Repeated violations of company policies</a:t>
            </a:r>
          </a:p>
          <a:p>
            <a:pPr marL="400050" lvl="1">
              <a:lnSpc>
                <a:spcPct val="90000"/>
              </a:lnSpc>
              <a:spcBef>
                <a:spcPts val="0"/>
              </a:spcBef>
              <a:spcAft>
                <a:spcPts val="800"/>
              </a:spcAft>
              <a:buClr>
                <a:srgbClr val="2B2B2B"/>
              </a:buClr>
              <a:buSzPct val="150000"/>
              <a:buFont typeface="Arial" panose="020B0604020202020204" pitchFamily="34" charset="0"/>
              <a:buChar char="•"/>
            </a:pPr>
            <a:r>
              <a:rPr lang="en-US" dirty="0">
                <a:latin typeface="Sens light"/>
                <a:cs typeface="Times New Roman" panose="02020603050405020304" pitchFamily="18" charset="0"/>
              </a:rPr>
              <a:t>Increased severe mood swings</a:t>
            </a:r>
          </a:p>
          <a:p>
            <a:pPr marL="400050" lvl="1">
              <a:lnSpc>
                <a:spcPct val="90000"/>
              </a:lnSpc>
              <a:spcBef>
                <a:spcPts val="0"/>
              </a:spcBef>
              <a:spcAft>
                <a:spcPts val="800"/>
              </a:spcAft>
              <a:buClr>
                <a:srgbClr val="2B2B2B"/>
              </a:buClr>
              <a:buSzPct val="150000"/>
              <a:buFont typeface="Arial" panose="020B0604020202020204" pitchFamily="34" charset="0"/>
              <a:buChar char="•"/>
            </a:pPr>
            <a:r>
              <a:rPr lang="en-US" dirty="0">
                <a:latin typeface="Sens light"/>
                <a:cs typeface="Times New Roman" panose="02020603050405020304" pitchFamily="18" charset="0"/>
              </a:rPr>
              <a:t>Noticeably unstable, emotional responses</a:t>
            </a:r>
          </a:p>
          <a:p>
            <a:pPr marL="400050" lvl="1">
              <a:lnSpc>
                <a:spcPct val="90000"/>
              </a:lnSpc>
              <a:spcBef>
                <a:spcPts val="0"/>
              </a:spcBef>
              <a:spcAft>
                <a:spcPts val="800"/>
              </a:spcAft>
            </a:pPr>
            <a:endParaRPr lang="en-US" dirty="0">
              <a:latin typeface="Open SENS"/>
              <a:cs typeface="Times New Roman" panose="02020603050405020304" pitchFamily="18" charset="0"/>
            </a:endParaRPr>
          </a:p>
        </p:txBody>
      </p:sp>
      <p:pic>
        <p:nvPicPr>
          <p:cNvPr id="5" name="Picture 4" descr="A picture containing several&#10;&#10;Description automatically generated">
            <a:extLst>
              <a:ext uri="{FF2B5EF4-FFF2-40B4-BE49-F238E27FC236}">
                <a16:creationId xmlns:a16="http://schemas.microsoft.com/office/drawing/2014/main" id="{080AB91C-F71A-4EA7-A461-3318C874F134}"/>
              </a:ext>
            </a:extLst>
          </p:cNvPr>
          <p:cNvPicPr>
            <a:picLocks noChangeAspect="1"/>
          </p:cNvPicPr>
          <p:nvPr/>
        </p:nvPicPr>
        <p:blipFill>
          <a:blip r:embed="rId2"/>
          <a:stretch>
            <a:fillRect/>
          </a:stretch>
        </p:blipFill>
        <p:spPr>
          <a:xfrm>
            <a:off x="6600174" y="2548281"/>
            <a:ext cx="4435110" cy="3662018"/>
          </a:xfrm>
          <a:prstGeom prst="rect">
            <a:avLst/>
          </a:prstGeom>
          <a:effectLst/>
        </p:spPr>
      </p:pic>
    </p:spTree>
    <p:extLst>
      <p:ext uri="{BB962C8B-B14F-4D97-AF65-F5344CB8AC3E}">
        <p14:creationId xmlns:p14="http://schemas.microsoft.com/office/powerpoint/2010/main" val="1914048467"/>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5"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132A7675-6CCF-4C59-A038-40D601735833}"/>
              </a:ext>
            </a:extLst>
          </p:cNvPr>
          <p:cNvSpPr>
            <a:spLocks noGrp="1"/>
          </p:cNvSpPr>
          <p:nvPr>
            <p:ph type="title"/>
          </p:nvPr>
        </p:nvSpPr>
        <p:spPr>
          <a:xfrm>
            <a:off x="648930" y="629267"/>
            <a:ext cx="9252154" cy="1016654"/>
          </a:xfrm>
        </p:spPr>
        <p:txBody>
          <a:bodyPr>
            <a:normAutofit/>
          </a:bodyPr>
          <a:lstStyle/>
          <a:p>
            <a:r>
              <a:rPr lang="en-US" b="1">
                <a:solidFill>
                  <a:srgbClr val="EBEBEB"/>
                </a:solidFill>
                <a:latin typeface="Sens light"/>
              </a:rPr>
              <a:t>INDICATORS FOR POTENTIAL VIOLENCE</a:t>
            </a:r>
          </a:p>
        </p:txBody>
      </p:sp>
      <p:sp useBgFill="1">
        <p:nvSpPr>
          <p:cNvPr id="77" name="Freeform: Shape 76">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Content Placeholder 2">
            <a:extLst>
              <a:ext uri="{FF2B5EF4-FFF2-40B4-BE49-F238E27FC236}">
                <a16:creationId xmlns:a16="http://schemas.microsoft.com/office/drawing/2014/main" id="{072A159F-3DF7-414B-B6DA-B9DF66F87AC6}"/>
              </a:ext>
            </a:extLst>
          </p:cNvPr>
          <p:cNvSpPr>
            <a:spLocks noGrp="1"/>
          </p:cNvSpPr>
          <p:nvPr>
            <p:ph idx="1"/>
          </p:nvPr>
        </p:nvSpPr>
        <p:spPr>
          <a:xfrm>
            <a:off x="648931" y="2548281"/>
            <a:ext cx="5122606" cy="3658689"/>
          </a:xfrm>
        </p:spPr>
        <p:txBody>
          <a:bodyPr>
            <a:normAutofit fontScale="92500" lnSpcReduction="10000"/>
          </a:bodyPr>
          <a:lstStyle/>
          <a:p>
            <a:pPr marL="400050" marR="0" lvl="1">
              <a:lnSpc>
                <a:spcPct val="90000"/>
              </a:lnSpc>
              <a:spcBef>
                <a:spcPts val="0"/>
              </a:spcBef>
              <a:spcAft>
                <a:spcPts val="800"/>
              </a:spcAft>
              <a:buClr>
                <a:srgbClr val="2B2B2B"/>
              </a:buClr>
              <a:buSzPct val="150000"/>
              <a:buFont typeface="Arial" panose="020B0604020202020204" pitchFamily="34" charset="0"/>
              <a:buChar char="•"/>
            </a:pPr>
            <a:r>
              <a:rPr lang="en-US" dirty="0">
                <a:latin typeface="Sens light"/>
                <a:cs typeface="Times New Roman" panose="02020603050405020304" pitchFamily="18" charset="0"/>
              </a:rPr>
              <a:t>Explosive outbursts of anger or rage without provocation</a:t>
            </a:r>
          </a:p>
          <a:p>
            <a:pPr marL="400050" marR="0" lvl="1">
              <a:lnSpc>
                <a:spcPct val="90000"/>
              </a:lnSpc>
              <a:spcBef>
                <a:spcPts val="0"/>
              </a:spcBef>
              <a:spcAft>
                <a:spcPts val="800"/>
              </a:spcAft>
              <a:buClr>
                <a:srgbClr val="2B2B2B"/>
              </a:buClr>
              <a:buSzPct val="150000"/>
              <a:buFont typeface="Arial" panose="020B0604020202020204" pitchFamily="34" charset="0"/>
              <a:buChar char="•"/>
            </a:pPr>
            <a:r>
              <a:rPr lang="en-US" dirty="0">
                <a:latin typeface="Sens light"/>
                <a:cs typeface="Times New Roman" panose="02020603050405020304" pitchFamily="18" charset="0"/>
              </a:rPr>
              <a:t>Suicidal; comments about “putting things in order”</a:t>
            </a:r>
          </a:p>
          <a:p>
            <a:pPr marL="400050" marR="0" lvl="1">
              <a:lnSpc>
                <a:spcPct val="90000"/>
              </a:lnSpc>
              <a:spcBef>
                <a:spcPts val="0"/>
              </a:spcBef>
              <a:spcAft>
                <a:spcPts val="800"/>
              </a:spcAft>
              <a:buClr>
                <a:srgbClr val="2B2B2B"/>
              </a:buClr>
              <a:buSzPct val="150000"/>
              <a:buFont typeface="Arial" panose="020B0604020202020204" pitchFamily="34" charset="0"/>
              <a:buChar char="•"/>
            </a:pPr>
            <a:r>
              <a:rPr lang="en-US" dirty="0">
                <a:latin typeface="Sens light"/>
                <a:cs typeface="Times New Roman" panose="02020603050405020304" pitchFamily="18" charset="0"/>
              </a:rPr>
              <a:t>Behavior which is suspect of paranoia, (“everybody is against me”)</a:t>
            </a:r>
          </a:p>
          <a:p>
            <a:pPr marL="400050" marR="0" lvl="1">
              <a:lnSpc>
                <a:spcPct val="90000"/>
              </a:lnSpc>
              <a:spcBef>
                <a:spcPts val="0"/>
              </a:spcBef>
              <a:spcAft>
                <a:spcPts val="800"/>
              </a:spcAft>
              <a:buClr>
                <a:srgbClr val="2B2B2B"/>
              </a:buClr>
              <a:buSzPct val="150000"/>
              <a:buFont typeface="Arial" panose="020B0604020202020204" pitchFamily="34" charset="0"/>
              <a:buChar char="•"/>
            </a:pPr>
            <a:r>
              <a:rPr lang="en-US" dirty="0">
                <a:latin typeface="Sens light"/>
                <a:cs typeface="Times New Roman" panose="02020603050405020304" pitchFamily="18" charset="0"/>
              </a:rPr>
              <a:t>Increasingly talks of problems at home</a:t>
            </a:r>
          </a:p>
          <a:p>
            <a:pPr marL="400050" marR="0" lvl="1">
              <a:lnSpc>
                <a:spcPct val="90000"/>
              </a:lnSpc>
              <a:spcBef>
                <a:spcPts val="0"/>
              </a:spcBef>
              <a:spcAft>
                <a:spcPts val="800"/>
              </a:spcAft>
              <a:buClr>
                <a:srgbClr val="2B2B2B"/>
              </a:buClr>
              <a:buSzPct val="150000"/>
              <a:buFont typeface="Arial" panose="020B0604020202020204" pitchFamily="34" charset="0"/>
              <a:buChar char="•"/>
            </a:pPr>
            <a:r>
              <a:rPr lang="en-US" dirty="0">
                <a:latin typeface="Sens light"/>
                <a:cs typeface="Times New Roman" panose="02020603050405020304" pitchFamily="18" charset="0"/>
              </a:rPr>
              <a:t>Escalation of domestic problems into the workplace</a:t>
            </a:r>
          </a:p>
          <a:p>
            <a:pPr marL="400050" marR="0" lvl="1">
              <a:lnSpc>
                <a:spcPct val="90000"/>
              </a:lnSpc>
              <a:spcBef>
                <a:spcPts val="0"/>
              </a:spcBef>
              <a:spcAft>
                <a:spcPts val="800"/>
              </a:spcAft>
              <a:buClr>
                <a:srgbClr val="2B2B2B"/>
              </a:buClr>
              <a:buSzPct val="150000"/>
              <a:buFont typeface="Arial" panose="020B0604020202020204" pitchFamily="34" charset="0"/>
              <a:buChar char="•"/>
            </a:pPr>
            <a:r>
              <a:rPr lang="en-US" dirty="0">
                <a:latin typeface="Sens light"/>
                <a:cs typeface="Times New Roman" panose="02020603050405020304" pitchFamily="18" charset="0"/>
              </a:rPr>
              <a:t>Talk of severe financial problems</a:t>
            </a:r>
          </a:p>
          <a:p>
            <a:pPr marL="400050" marR="0" lvl="1">
              <a:lnSpc>
                <a:spcPct val="90000"/>
              </a:lnSpc>
              <a:spcBef>
                <a:spcPts val="0"/>
              </a:spcBef>
              <a:spcAft>
                <a:spcPts val="800"/>
              </a:spcAft>
              <a:buClr>
                <a:srgbClr val="2B2B2B"/>
              </a:buClr>
              <a:buSzPct val="150000"/>
              <a:buFont typeface="Arial" panose="020B0604020202020204" pitchFamily="34" charset="0"/>
              <a:buChar char="•"/>
            </a:pPr>
            <a:r>
              <a:rPr lang="en-US" dirty="0">
                <a:latin typeface="Sens light"/>
                <a:cs typeface="Times New Roman" panose="02020603050405020304" pitchFamily="18" charset="0"/>
              </a:rPr>
              <a:t>Talk of previous incidents of violence</a:t>
            </a:r>
          </a:p>
          <a:p>
            <a:pPr marL="400050" marR="0" lvl="1">
              <a:lnSpc>
                <a:spcPct val="90000"/>
              </a:lnSpc>
              <a:spcBef>
                <a:spcPts val="0"/>
              </a:spcBef>
              <a:spcAft>
                <a:spcPts val="800"/>
              </a:spcAft>
              <a:buClr>
                <a:srgbClr val="2B2B2B"/>
              </a:buClr>
              <a:buSzPct val="150000"/>
              <a:buFont typeface="Arial" panose="020B0604020202020204" pitchFamily="34" charset="0"/>
              <a:buChar char="•"/>
            </a:pPr>
            <a:r>
              <a:rPr lang="en-US" dirty="0">
                <a:latin typeface="Sens light"/>
                <a:cs typeface="Times New Roman" panose="02020603050405020304" pitchFamily="18" charset="0"/>
              </a:rPr>
              <a:t>Empathy with individuals committing violence</a:t>
            </a:r>
          </a:p>
          <a:p>
            <a:pPr marL="400050" marR="0" lvl="1">
              <a:lnSpc>
                <a:spcPct val="90000"/>
              </a:lnSpc>
              <a:spcBef>
                <a:spcPts val="0"/>
              </a:spcBef>
              <a:spcAft>
                <a:spcPts val="800"/>
              </a:spcAft>
              <a:buClr>
                <a:srgbClr val="2B2B2B"/>
              </a:buClr>
              <a:buSzPct val="150000"/>
              <a:buFont typeface="Arial" panose="020B0604020202020204" pitchFamily="34" charset="0"/>
              <a:buChar char="•"/>
            </a:pPr>
            <a:r>
              <a:rPr lang="en-US" dirty="0">
                <a:latin typeface="Sens light"/>
                <a:cs typeface="Times New Roman" panose="02020603050405020304" pitchFamily="18" charset="0"/>
              </a:rPr>
              <a:t>Increase in unsolicited comments about firearms, other dangerous weapons and violent crimes</a:t>
            </a:r>
          </a:p>
          <a:p>
            <a:pPr marL="400050" lvl="1">
              <a:lnSpc>
                <a:spcPct val="90000"/>
              </a:lnSpc>
              <a:spcBef>
                <a:spcPts val="0"/>
              </a:spcBef>
              <a:spcAft>
                <a:spcPts val="800"/>
              </a:spcAft>
            </a:pPr>
            <a:endParaRPr lang="en-US" sz="1500" dirty="0">
              <a:latin typeface="Open SENS"/>
              <a:cs typeface="Times New Roman" panose="02020603050405020304" pitchFamily="18" charset="0"/>
            </a:endParaRPr>
          </a:p>
        </p:txBody>
      </p:sp>
      <p:pic>
        <p:nvPicPr>
          <p:cNvPr id="3074" name="Picture 2" descr="Blue Eyed Man Staring at the Mirror">
            <a:extLst>
              <a:ext uri="{FF2B5EF4-FFF2-40B4-BE49-F238E27FC236}">
                <a16:creationId xmlns:a16="http://schemas.microsoft.com/office/drawing/2014/main" id="{72EF5375-0EC4-4F9A-B1E1-E85A2AEB1B6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1916" y="2566624"/>
            <a:ext cx="5451627" cy="3625331"/>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405487"/>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132A7675-6CCF-4C59-A038-40D601735833}"/>
              </a:ext>
            </a:extLst>
          </p:cNvPr>
          <p:cNvSpPr>
            <a:spLocks noGrp="1"/>
          </p:cNvSpPr>
          <p:nvPr>
            <p:ph type="title"/>
          </p:nvPr>
        </p:nvSpPr>
        <p:spPr>
          <a:xfrm>
            <a:off x="1103312" y="452718"/>
            <a:ext cx="8947522" cy="1400530"/>
          </a:xfrm>
        </p:spPr>
        <p:txBody>
          <a:bodyPr anchor="ctr">
            <a:normAutofit/>
          </a:bodyPr>
          <a:lstStyle/>
          <a:p>
            <a:r>
              <a:rPr lang="en-US" b="1" dirty="0">
                <a:solidFill>
                  <a:srgbClr val="FFFFFF"/>
                </a:solidFill>
                <a:latin typeface="Sens light"/>
              </a:rPr>
              <a:t>POST INCIDENT ACTIONS</a:t>
            </a:r>
          </a:p>
        </p:txBody>
      </p:sp>
      <p:sp>
        <p:nvSpPr>
          <p:cNvPr id="3" name="Content Placeholder 2">
            <a:extLst>
              <a:ext uri="{FF2B5EF4-FFF2-40B4-BE49-F238E27FC236}">
                <a16:creationId xmlns:a16="http://schemas.microsoft.com/office/drawing/2014/main" id="{072A159F-3DF7-414B-B6DA-B9DF66F87AC6}"/>
              </a:ext>
            </a:extLst>
          </p:cNvPr>
          <p:cNvSpPr>
            <a:spLocks noGrp="1"/>
          </p:cNvSpPr>
          <p:nvPr>
            <p:ph idx="1"/>
          </p:nvPr>
        </p:nvSpPr>
        <p:spPr>
          <a:xfrm>
            <a:off x="1103312" y="2763520"/>
            <a:ext cx="8946541" cy="3484879"/>
          </a:xfrm>
        </p:spPr>
        <p:txBody>
          <a:bodyPr>
            <a:normAutofit/>
          </a:bodyPr>
          <a:lstStyle/>
          <a:p>
            <a:pPr marL="400050" lvl="1">
              <a:spcBef>
                <a:spcPts val="0"/>
              </a:spcBef>
              <a:spcAft>
                <a:spcPts val="800"/>
              </a:spcAft>
              <a:buClr>
                <a:srgbClr val="2B2B2B"/>
              </a:buClr>
              <a:buSzPct val="150000"/>
              <a:buFont typeface="Arial" panose="020B0604020202020204" pitchFamily="34" charset="0"/>
              <a:buChar char="•"/>
            </a:pPr>
            <a:r>
              <a:rPr lang="en-US" dirty="0">
                <a:latin typeface="Sens light"/>
                <a:cs typeface="Times New Roman" panose="02020603050405020304" pitchFamily="18" charset="0"/>
              </a:rPr>
              <a:t>After the active shooter has been incapacitated and is no longer a threat, human resources and/or management should engage in post-event assessments and activities</a:t>
            </a:r>
          </a:p>
          <a:p>
            <a:pPr marL="400050" lvl="1">
              <a:spcBef>
                <a:spcPts val="0"/>
              </a:spcBef>
              <a:spcAft>
                <a:spcPts val="800"/>
              </a:spcAft>
              <a:buClr>
                <a:srgbClr val="2B2B2B"/>
              </a:buClr>
              <a:buSzPct val="150000"/>
              <a:buFont typeface="Arial" panose="020B0604020202020204" pitchFamily="34" charset="0"/>
              <a:buChar char="•"/>
            </a:pPr>
            <a:r>
              <a:rPr lang="en-US" dirty="0">
                <a:latin typeface="Sens light"/>
                <a:cs typeface="Times New Roman" panose="02020603050405020304" pitchFamily="18" charset="0"/>
              </a:rPr>
              <a:t>An accounting of all individuals at a designated assembly point to  determine who, if anyone, is missing and /or injured</a:t>
            </a:r>
          </a:p>
          <a:p>
            <a:pPr marL="400050" marR="0" lvl="1">
              <a:spcBef>
                <a:spcPts val="0"/>
              </a:spcBef>
              <a:spcAft>
                <a:spcPts val="800"/>
              </a:spcAft>
              <a:buClr>
                <a:srgbClr val="2B2B2B"/>
              </a:buClr>
              <a:buSzPct val="150000"/>
              <a:buFont typeface="Arial" panose="020B0604020202020204" pitchFamily="34" charset="0"/>
              <a:buChar char="•"/>
            </a:pPr>
            <a:r>
              <a:rPr lang="en-US" dirty="0">
                <a:latin typeface="Sens light"/>
                <a:cs typeface="Times New Roman" panose="02020603050405020304" pitchFamily="18" charset="0"/>
              </a:rPr>
              <a:t>Determining a method for notifying families of individuals affected by the active shooter, including notification of any casualties</a:t>
            </a:r>
          </a:p>
          <a:p>
            <a:pPr marL="400050" marR="0" lvl="1">
              <a:spcBef>
                <a:spcPts val="0"/>
              </a:spcBef>
              <a:spcAft>
                <a:spcPts val="800"/>
              </a:spcAft>
              <a:buClr>
                <a:srgbClr val="2B2B2B"/>
              </a:buClr>
              <a:buSzPct val="150000"/>
              <a:buFont typeface="Arial" panose="020B0604020202020204" pitchFamily="34" charset="0"/>
              <a:buChar char="•"/>
            </a:pPr>
            <a:r>
              <a:rPr lang="en-US" dirty="0">
                <a:latin typeface="Sens light"/>
                <a:cs typeface="Times New Roman" panose="02020603050405020304" pitchFamily="18" charset="0"/>
              </a:rPr>
              <a:t>Assessing the psychological state of individuals at the scene, and referring them to health care specialists accordingly</a:t>
            </a:r>
          </a:p>
          <a:p>
            <a:pPr marL="400050" marR="0" lvl="1">
              <a:spcBef>
                <a:spcPts val="0"/>
              </a:spcBef>
              <a:spcAft>
                <a:spcPts val="800"/>
              </a:spcAft>
              <a:buClr>
                <a:srgbClr val="2B2B2B"/>
              </a:buClr>
              <a:buSzPct val="150000"/>
              <a:buFont typeface="Arial" panose="020B0604020202020204" pitchFamily="34" charset="0"/>
              <a:buChar char="•"/>
            </a:pPr>
            <a:r>
              <a:rPr lang="en-US" dirty="0">
                <a:latin typeface="Sens light"/>
                <a:cs typeface="Times New Roman" panose="02020603050405020304" pitchFamily="18" charset="0"/>
              </a:rPr>
              <a:t>Identifying and filling any critical personnel or operational gaps left in the organization as a result of the active shooter</a:t>
            </a:r>
          </a:p>
          <a:p>
            <a:pPr marL="400050" lvl="1">
              <a:spcBef>
                <a:spcPts val="0"/>
              </a:spcBef>
              <a:spcAft>
                <a:spcPts val="800"/>
              </a:spcAft>
            </a:pPr>
            <a:endParaRPr lang="en-US" dirty="0">
              <a:latin typeface="Open SENS"/>
              <a:cs typeface="Times New Roman" panose="02020603050405020304" pitchFamily="18" charset="0"/>
            </a:endParaRPr>
          </a:p>
        </p:txBody>
      </p:sp>
    </p:spTree>
    <p:extLst>
      <p:ext uri="{BB962C8B-B14F-4D97-AF65-F5344CB8AC3E}">
        <p14:creationId xmlns:p14="http://schemas.microsoft.com/office/powerpoint/2010/main" val="798877311"/>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132A7675-6CCF-4C59-A038-40D601735833}"/>
              </a:ext>
            </a:extLst>
          </p:cNvPr>
          <p:cNvSpPr>
            <a:spLocks noGrp="1"/>
          </p:cNvSpPr>
          <p:nvPr>
            <p:ph type="title"/>
          </p:nvPr>
        </p:nvSpPr>
        <p:spPr>
          <a:xfrm>
            <a:off x="1103312" y="452718"/>
            <a:ext cx="8947522" cy="1400530"/>
          </a:xfrm>
        </p:spPr>
        <p:txBody>
          <a:bodyPr anchor="ctr">
            <a:normAutofit/>
          </a:bodyPr>
          <a:lstStyle/>
          <a:p>
            <a:r>
              <a:rPr lang="en-US" b="1" dirty="0">
                <a:solidFill>
                  <a:srgbClr val="FFFFFF"/>
                </a:solidFill>
                <a:latin typeface="Sens light"/>
              </a:rPr>
              <a:t>LESSONS LEARNED</a:t>
            </a:r>
          </a:p>
        </p:txBody>
      </p:sp>
      <p:sp>
        <p:nvSpPr>
          <p:cNvPr id="3" name="Content Placeholder 2">
            <a:extLst>
              <a:ext uri="{FF2B5EF4-FFF2-40B4-BE49-F238E27FC236}">
                <a16:creationId xmlns:a16="http://schemas.microsoft.com/office/drawing/2014/main" id="{072A159F-3DF7-414B-B6DA-B9DF66F87AC6}"/>
              </a:ext>
            </a:extLst>
          </p:cNvPr>
          <p:cNvSpPr>
            <a:spLocks noGrp="1"/>
          </p:cNvSpPr>
          <p:nvPr>
            <p:ph idx="1"/>
          </p:nvPr>
        </p:nvSpPr>
        <p:spPr>
          <a:xfrm>
            <a:off x="1103312" y="2763520"/>
            <a:ext cx="8946541" cy="3484879"/>
          </a:xfrm>
        </p:spPr>
        <p:txBody>
          <a:bodyPr>
            <a:normAutofit/>
          </a:bodyPr>
          <a:lstStyle/>
          <a:p>
            <a:pPr marL="400050" marR="0" lvl="1">
              <a:spcBef>
                <a:spcPts val="0"/>
              </a:spcBef>
              <a:spcAft>
                <a:spcPts val="800"/>
              </a:spcAft>
              <a:buClr>
                <a:srgbClr val="2B2B2B"/>
              </a:buClr>
              <a:buSzPct val="150000"/>
              <a:buFont typeface="Arial" panose="020B0604020202020204" pitchFamily="34" charset="0"/>
              <a:buChar char="•"/>
            </a:pPr>
            <a:r>
              <a:rPr lang="en-US" sz="2000" dirty="0">
                <a:latin typeface="Sens light"/>
                <a:cs typeface="Times New Roman" panose="02020603050405020304" pitchFamily="18" charset="0"/>
              </a:rPr>
              <a:t>To facilitate effective planning for future emergencies, it is important to analyze the recent active shooter situation and create an after-action report. </a:t>
            </a:r>
          </a:p>
          <a:p>
            <a:pPr marL="400050" marR="0" lvl="1">
              <a:spcBef>
                <a:spcPts val="0"/>
              </a:spcBef>
              <a:spcAft>
                <a:spcPts val="800"/>
              </a:spcAft>
              <a:buClr>
                <a:srgbClr val="2B2B2B"/>
              </a:buClr>
              <a:buSzPct val="150000"/>
              <a:buFont typeface="Arial" panose="020B0604020202020204" pitchFamily="34" charset="0"/>
              <a:buChar char="•"/>
            </a:pPr>
            <a:r>
              <a:rPr lang="en-US" sz="2000" dirty="0">
                <a:latin typeface="Sens light"/>
                <a:cs typeface="Times New Roman" panose="02020603050405020304" pitchFamily="18" charset="0"/>
              </a:rPr>
              <a:t>The analysis and reporting contained in this report is useful for;</a:t>
            </a:r>
          </a:p>
          <a:p>
            <a:pPr marL="857250" lvl="2" indent="-285750">
              <a:spcBef>
                <a:spcPts val="0"/>
              </a:spcBef>
              <a:spcAft>
                <a:spcPts val="800"/>
              </a:spcAft>
              <a:buClr>
                <a:srgbClr val="2B2B2B"/>
              </a:buClr>
              <a:buSzPct val="150000"/>
              <a:buFont typeface="Arial" panose="020B0604020202020204" pitchFamily="34" charset="0"/>
              <a:buChar char="•"/>
            </a:pPr>
            <a:r>
              <a:rPr lang="en-US" sz="2000" dirty="0">
                <a:latin typeface="Sens light"/>
                <a:cs typeface="Times New Roman" panose="02020603050405020304" pitchFamily="18" charset="0"/>
              </a:rPr>
              <a:t>Serving as documentation for response activities</a:t>
            </a:r>
          </a:p>
          <a:p>
            <a:pPr marL="857250" lvl="2" indent="-285750">
              <a:spcBef>
                <a:spcPts val="0"/>
              </a:spcBef>
              <a:spcAft>
                <a:spcPts val="800"/>
              </a:spcAft>
              <a:buClr>
                <a:srgbClr val="2B2B2B"/>
              </a:buClr>
              <a:buSzPct val="150000"/>
              <a:buFont typeface="Arial" panose="020B0604020202020204" pitchFamily="34" charset="0"/>
              <a:buChar char="•"/>
            </a:pPr>
            <a:r>
              <a:rPr lang="en-US" sz="2000" dirty="0">
                <a:latin typeface="Sens light"/>
                <a:cs typeface="Times New Roman" panose="02020603050405020304" pitchFamily="18" charset="0"/>
              </a:rPr>
              <a:t>Identifying successes and failures that occurred during the event</a:t>
            </a:r>
          </a:p>
          <a:p>
            <a:pPr marL="857250" lvl="2" indent="-285750">
              <a:spcBef>
                <a:spcPts val="0"/>
              </a:spcBef>
              <a:spcAft>
                <a:spcPts val="800"/>
              </a:spcAft>
              <a:buClr>
                <a:srgbClr val="2B2B2B"/>
              </a:buClr>
              <a:buSzPct val="150000"/>
              <a:buFont typeface="Arial" panose="020B0604020202020204" pitchFamily="34" charset="0"/>
              <a:buChar char="•"/>
            </a:pPr>
            <a:r>
              <a:rPr lang="en-US" sz="2000" dirty="0">
                <a:latin typeface="Sens light"/>
                <a:cs typeface="Times New Roman" panose="02020603050405020304" pitchFamily="18" charset="0"/>
              </a:rPr>
              <a:t>Providing an analysis of the effectiveness of the existing EAP</a:t>
            </a:r>
          </a:p>
          <a:p>
            <a:pPr marL="857250" lvl="2" indent="-285750">
              <a:spcBef>
                <a:spcPts val="0"/>
              </a:spcBef>
              <a:spcAft>
                <a:spcPts val="800"/>
              </a:spcAft>
              <a:buClr>
                <a:srgbClr val="2B2B2B"/>
              </a:buClr>
              <a:buSzPct val="150000"/>
              <a:buFont typeface="Arial" panose="020B0604020202020204" pitchFamily="34" charset="0"/>
              <a:buChar char="•"/>
            </a:pPr>
            <a:r>
              <a:rPr lang="en-US" sz="2000" dirty="0">
                <a:latin typeface="Sens light"/>
                <a:cs typeface="Times New Roman" panose="02020603050405020304" pitchFamily="18" charset="0"/>
              </a:rPr>
              <a:t>Describing and defining a plan for making improvements to the EAP</a:t>
            </a:r>
          </a:p>
          <a:p>
            <a:pPr marL="0" marR="0" indent="0">
              <a:spcBef>
                <a:spcPts val="0"/>
              </a:spcBef>
              <a:spcAft>
                <a:spcPts val="800"/>
              </a:spcAft>
              <a:buClr>
                <a:srgbClr val="2B2B2B"/>
              </a:buClr>
              <a:buSzPct val="150000"/>
              <a:buNone/>
            </a:pP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L="400050" lvl="1">
              <a:spcBef>
                <a:spcPts val="0"/>
              </a:spcBef>
              <a:spcAft>
                <a:spcPts val="800"/>
              </a:spcAft>
            </a:pPr>
            <a:endParaRPr lang="en-US" dirty="0">
              <a:latin typeface="Open SENS"/>
              <a:cs typeface="Times New Roman" panose="02020603050405020304" pitchFamily="18" charset="0"/>
            </a:endParaRPr>
          </a:p>
        </p:txBody>
      </p:sp>
    </p:spTree>
    <p:extLst>
      <p:ext uri="{BB962C8B-B14F-4D97-AF65-F5344CB8AC3E}">
        <p14:creationId xmlns:p14="http://schemas.microsoft.com/office/powerpoint/2010/main" val="401193198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F2B3578E-1075-4290-A336-BE73B8C3EC76}"/>
              </a:ext>
            </a:extLst>
          </p:cNvPr>
          <p:cNvSpPr>
            <a:spLocks noGrp="1"/>
          </p:cNvSpPr>
          <p:nvPr>
            <p:ph type="title"/>
          </p:nvPr>
        </p:nvSpPr>
        <p:spPr>
          <a:xfrm>
            <a:off x="1103312" y="452718"/>
            <a:ext cx="8947522" cy="1400530"/>
          </a:xfrm>
        </p:spPr>
        <p:txBody>
          <a:bodyPr vert="horz" lIns="91440" tIns="45720" rIns="91440" bIns="45720" rtlCol="0" anchor="ctr">
            <a:normAutofit/>
          </a:bodyPr>
          <a:lstStyle/>
          <a:p>
            <a:r>
              <a:rPr lang="en-US" b="1" dirty="0">
                <a:solidFill>
                  <a:srgbClr val="FFFFFF"/>
                </a:solidFill>
                <a:latin typeface="Sens light"/>
              </a:rPr>
              <a:t>Course Objective</a:t>
            </a:r>
          </a:p>
        </p:txBody>
      </p:sp>
      <p:sp>
        <p:nvSpPr>
          <p:cNvPr id="3" name="Content Placeholder 2">
            <a:extLst>
              <a:ext uri="{FF2B5EF4-FFF2-40B4-BE49-F238E27FC236}">
                <a16:creationId xmlns:a16="http://schemas.microsoft.com/office/drawing/2014/main" id="{C2BCC555-759C-4AD7-B7AC-89C85F6DE2CC}"/>
              </a:ext>
            </a:extLst>
          </p:cNvPr>
          <p:cNvSpPr>
            <a:spLocks noGrp="1"/>
          </p:cNvSpPr>
          <p:nvPr>
            <p:ph idx="1"/>
          </p:nvPr>
        </p:nvSpPr>
        <p:spPr>
          <a:xfrm>
            <a:off x="1103312" y="2567593"/>
            <a:ext cx="8946541" cy="3484879"/>
          </a:xfrm>
        </p:spPr>
        <p:txBody>
          <a:bodyPr vert="horz" lIns="91440" tIns="45720" rIns="91440" bIns="45720" rtlCol="0">
            <a:normAutofit/>
          </a:bodyPr>
          <a:lstStyle/>
          <a:p>
            <a:pPr fontAlgn="base">
              <a:buClr>
                <a:srgbClr val="2B2B2B"/>
              </a:buClr>
              <a:buSzPct val="150000"/>
              <a:buFont typeface="Arial" panose="020B0604020202020204" pitchFamily="34" charset="0"/>
              <a:buChar char="•"/>
              <a:tabLst>
                <a:tab pos="457200" algn="l"/>
              </a:tabLst>
            </a:pPr>
            <a:r>
              <a:rPr lang="en-US" dirty="0">
                <a:latin typeface="Sens light"/>
              </a:rPr>
              <a:t>Describe actions to take when confronted with an active shooter and responding law enforcement officials.</a:t>
            </a:r>
          </a:p>
          <a:p>
            <a:pPr fontAlgn="base">
              <a:buClr>
                <a:srgbClr val="2B2B2B"/>
              </a:buClr>
              <a:buSzPct val="150000"/>
              <a:buFont typeface="Arial" panose="020B0604020202020204" pitchFamily="34" charset="0"/>
              <a:buChar char="•"/>
              <a:tabLst>
                <a:tab pos="457200" algn="l"/>
              </a:tabLst>
            </a:pPr>
            <a:r>
              <a:rPr lang="en-US" dirty="0">
                <a:latin typeface="Sens light"/>
              </a:rPr>
              <a:t>Recognize potential workplace violence indicators.</a:t>
            </a:r>
          </a:p>
          <a:p>
            <a:pPr fontAlgn="base">
              <a:buClr>
                <a:srgbClr val="2B2B2B"/>
              </a:buClr>
              <a:buSzPct val="150000"/>
              <a:buFont typeface="Arial" panose="020B0604020202020204" pitchFamily="34" charset="0"/>
              <a:buChar char="•"/>
              <a:tabLst>
                <a:tab pos="457200" algn="l"/>
              </a:tabLst>
            </a:pPr>
            <a:r>
              <a:rPr lang="en-US" dirty="0">
                <a:latin typeface="Sens light"/>
              </a:rPr>
              <a:t>Describe actions to take to prevent and prepare for potential active shooter incidents.</a:t>
            </a:r>
          </a:p>
          <a:p>
            <a:pPr fontAlgn="base">
              <a:buClr>
                <a:srgbClr val="2B2B2B"/>
              </a:buClr>
              <a:buSzPct val="150000"/>
              <a:buFont typeface="Arial" panose="020B0604020202020204" pitchFamily="34" charset="0"/>
              <a:buChar char="•"/>
              <a:tabLst>
                <a:tab pos="457200" algn="l"/>
              </a:tabLst>
            </a:pPr>
            <a:r>
              <a:rPr lang="en-US" dirty="0">
                <a:latin typeface="Sens light"/>
              </a:rPr>
              <a:t>Describe how to manage the consequences of an active shooter incident.</a:t>
            </a:r>
          </a:p>
          <a:p>
            <a:pPr fontAlgn="base"/>
            <a:endParaRPr lang="en-US" dirty="0">
              <a:latin typeface="Sens light"/>
            </a:endParaRPr>
          </a:p>
        </p:txBody>
      </p:sp>
    </p:spTree>
    <p:extLst>
      <p:ext uri="{BB962C8B-B14F-4D97-AF65-F5344CB8AC3E}">
        <p14:creationId xmlns:p14="http://schemas.microsoft.com/office/powerpoint/2010/main" val="559191557"/>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3" name="Picture 122">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5" name="Picture 124">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7" name="Oval 126">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29" name="Picture 128">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31" name="Picture 130">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33" name="Rectangle 132">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35" name="Rectangle 134">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39"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52B99046-B1DC-4242-B1E3-D1CA5F9BEAE5}"/>
              </a:ext>
            </a:extLst>
          </p:cNvPr>
          <p:cNvSpPr>
            <a:spLocks noGrp="1"/>
          </p:cNvSpPr>
          <p:nvPr>
            <p:ph type="title"/>
          </p:nvPr>
        </p:nvSpPr>
        <p:spPr>
          <a:xfrm>
            <a:off x="648930" y="629267"/>
            <a:ext cx="9252154" cy="1016654"/>
          </a:xfrm>
        </p:spPr>
        <p:txBody>
          <a:bodyPr vert="horz" lIns="91440" tIns="45720" rIns="91440" bIns="45720" rtlCol="0" anchor="t">
            <a:normAutofit/>
          </a:bodyPr>
          <a:lstStyle/>
          <a:p>
            <a:r>
              <a:rPr lang="en-US" sz="4200" b="0" i="0" kern="1200">
                <a:solidFill>
                  <a:srgbClr val="EBEBEB"/>
                </a:solidFill>
                <a:latin typeface="+mj-lt"/>
                <a:ea typeface="+mj-ea"/>
                <a:cs typeface="+mj-cs"/>
              </a:rPr>
              <a:t>PROFILE OF AN ACTIVE SHOOTER</a:t>
            </a:r>
          </a:p>
        </p:txBody>
      </p:sp>
      <p:sp useBgFill="1">
        <p:nvSpPr>
          <p:cNvPr id="141" name="Freeform: Shape 140">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4" name="Text Placeholder 3">
            <a:extLst>
              <a:ext uri="{FF2B5EF4-FFF2-40B4-BE49-F238E27FC236}">
                <a16:creationId xmlns:a16="http://schemas.microsoft.com/office/drawing/2014/main" id="{0791D725-04F4-4359-B70D-722460B58B1B}"/>
              </a:ext>
            </a:extLst>
          </p:cNvPr>
          <p:cNvSpPr>
            <a:spLocks noGrp="1"/>
          </p:cNvSpPr>
          <p:nvPr>
            <p:ph type="body" sz="half" idx="2"/>
          </p:nvPr>
        </p:nvSpPr>
        <p:spPr>
          <a:xfrm>
            <a:off x="648931" y="2548281"/>
            <a:ext cx="5122606" cy="3658689"/>
          </a:xfrm>
        </p:spPr>
        <p:txBody>
          <a:bodyPr vert="horz" lIns="91440" tIns="45720" rIns="91440" bIns="45720" rtlCol="0">
            <a:normAutofit/>
          </a:bodyPr>
          <a:lstStyle/>
          <a:p>
            <a:r>
              <a:rPr lang="en-US" sz="2000" dirty="0">
                <a:latin typeface="Sens light"/>
              </a:rPr>
              <a:t>An Active Shooter is an individual actively engaged in killing or attempting to kill people in a confined and populated area; in most cases, active shooters use firearms(s) and there is no pattern or method to their selection of victims. </a:t>
            </a:r>
          </a:p>
        </p:txBody>
      </p:sp>
      <p:pic>
        <p:nvPicPr>
          <p:cNvPr id="33" name="Picture 32">
            <a:extLst>
              <a:ext uri="{FF2B5EF4-FFF2-40B4-BE49-F238E27FC236}">
                <a16:creationId xmlns:a16="http://schemas.microsoft.com/office/drawing/2014/main" id="{A9BDF34F-AD3D-4D7F-9374-2994C383F83D}"/>
              </a:ext>
            </a:extLst>
          </p:cNvPr>
          <p:cNvPicPr>
            <a:picLocks noChangeAspect="1"/>
          </p:cNvPicPr>
          <p:nvPr/>
        </p:nvPicPr>
        <p:blipFill>
          <a:blip r:embed="rId6"/>
          <a:stretch>
            <a:fillRect/>
          </a:stretch>
        </p:blipFill>
        <p:spPr>
          <a:xfrm>
            <a:off x="6091916" y="2846020"/>
            <a:ext cx="5451627" cy="3066540"/>
          </a:xfrm>
          <a:prstGeom prst="rect">
            <a:avLst/>
          </a:prstGeom>
          <a:effectLst/>
        </p:spPr>
      </p:pic>
    </p:spTree>
    <p:extLst>
      <p:ext uri="{BB962C8B-B14F-4D97-AF65-F5344CB8AC3E}">
        <p14:creationId xmlns:p14="http://schemas.microsoft.com/office/powerpoint/2010/main" val="1831423693"/>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132A7675-6CCF-4C59-A038-40D601735833}"/>
              </a:ext>
            </a:extLst>
          </p:cNvPr>
          <p:cNvSpPr>
            <a:spLocks noGrp="1"/>
          </p:cNvSpPr>
          <p:nvPr>
            <p:ph type="title"/>
          </p:nvPr>
        </p:nvSpPr>
        <p:spPr>
          <a:xfrm>
            <a:off x="1103312" y="452718"/>
            <a:ext cx="8947522" cy="1400530"/>
          </a:xfrm>
        </p:spPr>
        <p:txBody>
          <a:bodyPr anchor="ctr">
            <a:normAutofit/>
          </a:bodyPr>
          <a:lstStyle/>
          <a:p>
            <a:r>
              <a:rPr lang="en-US" b="1" dirty="0">
                <a:solidFill>
                  <a:srgbClr val="FFFFFF"/>
                </a:solidFill>
                <a:latin typeface="Sens light"/>
              </a:rPr>
              <a:t>GOOD PRACTICES </a:t>
            </a:r>
            <a:endParaRPr lang="en-US" dirty="0">
              <a:solidFill>
                <a:srgbClr val="FFFFFF"/>
              </a:solidFill>
              <a:latin typeface="Sens light"/>
            </a:endParaRPr>
          </a:p>
        </p:txBody>
      </p:sp>
      <p:sp>
        <p:nvSpPr>
          <p:cNvPr id="3" name="Content Placeholder 2">
            <a:extLst>
              <a:ext uri="{FF2B5EF4-FFF2-40B4-BE49-F238E27FC236}">
                <a16:creationId xmlns:a16="http://schemas.microsoft.com/office/drawing/2014/main" id="{072A159F-3DF7-414B-B6DA-B9DF66F87AC6}"/>
              </a:ext>
            </a:extLst>
          </p:cNvPr>
          <p:cNvSpPr>
            <a:spLocks noGrp="1"/>
          </p:cNvSpPr>
          <p:nvPr>
            <p:ph idx="1"/>
          </p:nvPr>
        </p:nvSpPr>
        <p:spPr>
          <a:xfrm>
            <a:off x="1103312" y="2763520"/>
            <a:ext cx="8946541" cy="3484879"/>
          </a:xfrm>
        </p:spPr>
        <p:txBody>
          <a:bodyPr>
            <a:normAutofit lnSpcReduction="10000"/>
          </a:bodyPr>
          <a:lstStyle/>
          <a:p>
            <a:pPr fontAlgn="base">
              <a:lnSpc>
                <a:spcPct val="90000"/>
              </a:lnSpc>
              <a:buClr>
                <a:srgbClr val="2B2B2B"/>
              </a:buClr>
              <a:buSzPct val="150000"/>
              <a:buFont typeface="Arial" panose="020B0604020202020204" pitchFamily="34" charset="0"/>
              <a:buChar char="•"/>
            </a:pPr>
            <a:r>
              <a:rPr lang="en-US" dirty="0">
                <a:latin typeface="Sens light"/>
              </a:rPr>
              <a:t>Be aware of your environment and any possible dangers</a:t>
            </a:r>
          </a:p>
          <a:p>
            <a:pPr fontAlgn="base">
              <a:lnSpc>
                <a:spcPct val="90000"/>
              </a:lnSpc>
              <a:buClr>
                <a:srgbClr val="2B2B2B"/>
              </a:buClr>
              <a:buSzPct val="150000"/>
              <a:buFont typeface="Arial" panose="020B0604020202020204" pitchFamily="34" charset="0"/>
              <a:buChar char="•"/>
            </a:pPr>
            <a:r>
              <a:rPr lang="en-US" dirty="0">
                <a:latin typeface="Sens light"/>
              </a:rPr>
              <a:t>Take note of the two nearest exits in any facility you visit</a:t>
            </a:r>
          </a:p>
          <a:p>
            <a:pPr fontAlgn="base">
              <a:lnSpc>
                <a:spcPct val="90000"/>
              </a:lnSpc>
              <a:buClr>
                <a:srgbClr val="2B2B2B"/>
              </a:buClr>
              <a:buSzPct val="150000"/>
              <a:buFont typeface="Arial" panose="020B0604020202020204" pitchFamily="34" charset="0"/>
              <a:buChar char="•"/>
            </a:pPr>
            <a:r>
              <a:rPr lang="en-US" dirty="0">
                <a:latin typeface="Sens light"/>
              </a:rPr>
              <a:t>If you are in an office, stay there and secure the door </a:t>
            </a:r>
          </a:p>
          <a:p>
            <a:pPr fontAlgn="base">
              <a:lnSpc>
                <a:spcPct val="90000"/>
              </a:lnSpc>
              <a:buClr>
                <a:srgbClr val="2B2B2B"/>
              </a:buClr>
              <a:buSzPct val="150000"/>
              <a:buFont typeface="Arial" panose="020B0604020202020204" pitchFamily="34" charset="0"/>
              <a:buChar char="•"/>
            </a:pPr>
            <a:r>
              <a:rPr lang="en-US" dirty="0">
                <a:latin typeface="Sens light"/>
              </a:rPr>
              <a:t>If you are in a hallway, get into a room and secure the door</a:t>
            </a:r>
          </a:p>
          <a:p>
            <a:pPr fontAlgn="base">
              <a:lnSpc>
                <a:spcPct val="90000"/>
              </a:lnSpc>
              <a:buClr>
                <a:srgbClr val="2B2B2B"/>
              </a:buClr>
              <a:buSzPct val="150000"/>
              <a:buFont typeface="Arial" panose="020B0604020202020204" pitchFamily="34" charset="0"/>
              <a:buChar char="•"/>
            </a:pPr>
            <a:r>
              <a:rPr lang="en-US" dirty="0">
                <a:latin typeface="Sens light"/>
              </a:rPr>
              <a:t>When the shooter is at close range and you cannot flee, your chance of survival is much greater if you try to incapacitate him/her </a:t>
            </a:r>
          </a:p>
          <a:p>
            <a:pPr fontAlgn="base">
              <a:lnSpc>
                <a:spcPct val="90000"/>
              </a:lnSpc>
              <a:buClr>
                <a:srgbClr val="2B2B2B"/>
              </a:buClr>
              <a:buSzPct val="150000"/>
              <a:buFont typeface="Arial" panose="020B0604020202020204" pitchFamily="34" charset="0"/>
              <a:buChar char="•"/>
            </a:pPr>
            <a:r>
              <a:rPr lang="en-US" dirty="0">
                <a:latin typeface="Sens light"/>
              </a:rPr>
              <a:t>As a last resort, attempt to take the active shooter down. When the shooter is at close range and you cannot flee, your chance of survival is much greater if you try to incapacitate him/her. </a:t>
            </a:r>
          </a:p>
          <a:p>
            <a:pPr fontAlgn="base">
              <a:lnSpc>
                <a:spcPct val="90000"/>
              </a:lnSpc>
              <a:buClr>
                <a:srgbClr val="2B2B2B"/>
              </a:buClr>
              <a:buSzPct val="150000"/>
              <a:buFont typeface="Arial" panose="020B0604020202020204" pitchFamily="34" charset="0"/>
              <a:buChar char="•"/>
            </a:pPr>
            <a:r>
              <a:rPr lang="en-US" dirty="0">
                <a:latin typeface="Sens light"/>
              </a:rPr>
              <a:t>CALL 911 WHEN IT IS SAFE TO DO SO!</a:t>
            </a:r>
          </a:p>
          <a:p>
            <a:pPr lvl="0">
              <a:lnSpc>
                <a:spcPct val="90000"/>
              </a:lnSpc>
            </a:pPr>
            <a:endParaRPr lang="en-US" sz="1900" dirty="0"/>
          </a:p>
          <a:p>
            <a:pPr>
              <a:lnSpc>
                <a:spcPct val="90000"/>
              </a:lnSpc>
            </a:pPr>
            <a:endParaRPr lang="en-US" sz="1900" dirty="0"/>
          </a:p>
          <a:p>
            <a:pPr>
              <a:lnSpc>
                <a:spcPct val="90000"/>
              </a:lnSpc>
            </a:pPr>
            <a:endParaRPr lang="en-US" sz="1900" dirty="0"/>
          </a:p>
        </p:txBody>
      </p:sp>
    </p:spTree>
    <p:extLst>
      <p:ext uri="{BB962C8B-B14F-4D97-AF65-F5344CB8AC3E}">
        <p14:creationId xmlns:p14="http://schemas.microsoft.com/office/powerpoint/2010/main" val="2630449398"/>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132A7675-6CCF-4C59-A038-40D601735833}"/>
              </a:ext>
            </a:extLst>
          </p:cNvPr>
          <p:cNvSpPr>
            <a:spLocks noGrp="1"/>
          </p:cNvSpPr>
          <p:nvPr>
            <p:ph type="title"/>
          </p:nvPr>
        </p:nvSpPr>
        <p:spPr>
          <a:xfrm>
            <a:off x="1103312" y="452718"/>
            <a:ext cx="8947522" cy="1400530"/>
          </a:xfrm>
        </p:spPr>
        <p:txBody>
          <a:bodyPr anchor="ctr">
            <a:normAutofit/>
          </a:bodyPr>
          <a:lstStyle/>
          <a:p>
            <a:r>
              <a:rPr lang="en-US" b="1" dirty="0">
                <a:solidFill>
                  <a:srgbClr val="FFFFFF"/>
                </a:solidFill>
                <a:latin typeface="Sens light"/>
              </a:rPr>
              <a:t>EVACUATE</a:t>
            </a:r>
            <a:endParaRPr lang="en-US" dirty="0">
              <a:solidFill>
                <a:srgbClr val="FFFFFF"/>
              </a:solidFill>
              <a:latin typeface="Sens light"/>
            </a:endParaRPr>
          </a:p>
        </p:txBody>
      </p:sp>
      <p:sp>
        <p:nvSpPr>
          <p:cNvPr id="3" name="Content Placeholder 2">
            <a:extLst>
              <a:ext uri="{FF2B5EF4-FFF2-40B4-BE49-F238E27FC236}">
                <a16:creationId xmlns:a16="http://schemas.microsoft.com/office/drawing/2014/main" id="{072A159F-3DF7-414B-B6DA-B9DF66F87AC6}"/>
              </a:ext>
            </a:extLst>
          </p:cNvPr>
          <p:cNvSpPr>
            <a:spLocks noGrp="1"/>
          </p:cNvSpPr>
          <p:nvPr>
            <p:ph idx="1"/>
          </p:nvPr>
        </p:nvSpPr>
        <p:spPr>
          <a:xfrm>
            <a:off x="1103312" y="2763520"/>
            <a:ext cx="8946541" cy="3901231"/>
          </a:xfrm>
        </p:spPr>
        <p:txBody>
          <a:bodyPr>
            <a:normAutofit/>
          </a:bodyPr>
          <a:lstStyle/>
          <a:p>
            <a:pPr marR="0" lvl="0" fontAlgn="base">
              <a:lnSpc>
                <a:spcPct val="90000"/>
              </a:lnSpc>
              <a:buClr>
                <a:srgbClr val="2B2B2B"/>
              </a:buClr>
              <a:buSzPct val="150000"/>
              <a:buFont typeface="Arial" panose="020B0604020202020204" pitchFamily="34" charset="0"/>
              <a:buChar char="•"/>
            </a:pPr>
            <a:r>
              <a:rPr lang="en-US" sz="1800" dirty="0">
                <a:latin typeface="Sens light"/>
              </a:rPr>
              <a:t>Evacuate If there is an accessible escape path, attempt to evacuate the premises. </a:t>
            </a:r>
          </a:p>
          <a:p>
            <a:pPr marR="0" lvl="0" fontAlgn="base">
              <a:lnSpc>
                <a:spcPct val="90000"/>
              </a:lnSpc>
              <a:buClr>
                <a:srgbClr val="2B2B2B"/>
              </a:buClr>
              <a:buSzPct val="150000"/>
              <a:buFont typeface="Arial" panose="020B0604020202020204" pitchFamily="34" charset="0"/>
              <a:buChar char="•"/>
            </a:pPr>
            <a:r>
              <a:rPr lang="en-US" sz="1800" dirty="0">
                <a:latin typeface="Sens light"/>
              </a:rPr>
              <a:t>Have an escape route and plan in mind</a:t>
            </a:r>
          </a:p>
          <a:p>
            <a:pPr marR="0" lvl="0" fontAlgn="base">
              <a:lnSpc>
                <a:spcPct val="90000"/>
              </a:lnSpc>
              <a:buClr>
                <a:srgbClr val="2B2B2B"/>
              </a:buClr>
              <a:buSzPct val="150000"/>
              <a:buFont typeface="Arial" panose="020B0604020202020204" pitchFamily="34" charset="0"/>
              <a:buChar char="•"/>
            </a:pPr>
            <a:r>
              <a:rPr lang="en-US" sz="1800" dirty="0">
                <a:latin typeface="Sens light"/>
              </a:rPr>
              <a:t>Evacuate regardless of whether others agree to follow </a:t>
            </a:r>
          </a:p>
          <a:p>
            <a:pPr marR="0" lvl="0" fontAlgn="base">
              <a:lnSpc>
                <a:spcPct val="90000"/>
              </a:lnSpc>
              <a:buClr>
                <a:srgbClr val="2B2B2B"/>
              </a:buClr>
              <a:buSzPct val="150000"/>
              <a:buFont typeface="Arial" panose="020B0604020202020204" pitchFamily="34" charset="0"/>
              <a:buChar char="•"/>
            </a:pPr>
            <a:r>
              <a:rPr lang="en-US" sz="1800" dirty="0">
                <a:latin typeface="Sens light"/>
              </a:rPr>
              <a:t>Leave your belongings behind</a:t>
            </a:r>
          </a:p>
          <a:p>
            <a:pPr marR="0" lvl="0" fontAlgn="base">
              <a:lnSpc>
                <a:spcPct val="90000"/>
              </a:lnSpc>
              <a:buClr>
                <a:srgbClr val="2B2B2B"/>
              </a:buClr>
              <a:buSzPct val="150000"/>
              <a:buFont typeface="Arial" panose="020B0604020202020204" pitchFamily="34" charset="0"/>
              <a:buChar char="•"/>
            </a:pPr>
            <a:r>
              <a:rPr lang="en-US" sz="1800" dirty="0">
                <a:latin typeface="Sens light"/>
              </a:rPr>
              <a:t>Help others escape, if possible </a:t>
            </a:r>
          </a:p>
          <a:p>
            <a:pPr marR="0" lvl="0" fontAlgn="base">
              <a:lnSpc>
                <a:spcPct val="90000"/>
              </a:lnSpc>
              <a:buClr>
                <a:srgbClr val="2B2B2B"/>
              </a:buClr>
              <a:buSzPct val="150000"/>
              <a:buFont typeface="Arial" panose="020B0604020202020204" pitchFamily="34" charset="0"/>
              <a:buChar char="•"/>
            </a:pPr>
            <a:r>
              <a:rPr lang="en-US" sz="1800" dirty="0">
                <a:latin typeface="Sens light"/>
              </a:rPr>
              <a:t>Prevent individuals from entering an area where the active shooter may be</a:t>
            </a:r>
          </a:p>
          <a:p>
            <a:pPr marR="0" lvl="0" fontAlgn="base">
              <a:lnSpc>
                <a:spcPct val="90000"/>
              </a:lnSpc>
              <a:buClr>
                <a:srgbClr val="2B2B2B"/>
              </a:buClr>
              <a:buSzPct val="150000"/>
              <a:buFont typeface="Arial" panose="020B0604020202020204" pitchFamily="34" charset="0"/>
              <a:buChar char="•"/>
            </a:pPr>
            <a:r>
              <a:rPr lang="en-US" sz="1800" dirty="0">
                <a:latin typeface="Sens light"/>
              </a:rPr>
              <a:t>Keep your hands visible</a:t>
            </a:r>
          </a:p>
          <a:p>
            <a:pPr marR="0" lvl="0" fontAlgn="base">
              <a:lnSpc>
                <a:spcPct val="90000"/>
              </a:lnSpc>
              <a:buClr>
                <a:srgbClr val="2B2B2B"/>
              </a:buClr>
              <a:buSzPct val="150000"/>
              <a:buFont typeface="Arial" panose="020B0604020202020204" pitchFamily="34" charset="0"/>
              <a:buChar char="•"/>
            </a:pPr>
            <a:r>
              <a:rPr lang="en-US" sz="1800" dirty="0">
                <a:latin typeface="Sens light"/>
              </a:rPr>
              <a:t>Follow the instructions of any police officers </a:t>
            </a:r>
          </a:p>
          <a:p>
            <a:pPr marR="0" lvl="0" fontAlgn="base">
              <a:lnSpc>
                <a:spcPct val="90000"/>
              </a:lnSpc>
              <a:buClr>
                <a:srgbClr val="2B2B2B"/>
              </a:buClr>
              <a:buSzPct val="150000"/>
              <a:buFont typeface="Arial" panose="020B0604020202020204" pitchFamily="34" charset="0"/>
              <a:buChar char="•"/>
            </a:pPr>
            <a:r>
              <a:rPr lang="en-US" sz="1800" dirty="0">
                <a:latin typeface="Sens light"/>
              </a:rPr>
              <a:t>Do not attempt to move wounded people</a:t>
            </a:r>
          </a:p>
          <a:p>
            <a:pPr marR="0" lvl="0" fontAlgn="base">
              <a:lnSpc>
                <a:spcPct val="90000"/>
              </a:lnSpc>
              <a:buClr>
                <a:srgbClr val="2B2B2B"/>
              </a:buClr>
              <a:buSzPct val="150000"/>
              <a:buFont typeface="Arial" panose="020B0604020202020204" pitchFamily="34" charset="0"/>
              <a:buChar char="•"/>
            </a:pPr>
            <a:r>
              <a:rPr lang="en-US" sz="1800" dirty="0">
                <a:latin typeface="Sens light"/>
              </a:rPr>
              <a:t>CALL 911 WHEN YOU ARE IN A SAFE LOCATION</a:t>
            </a:r>
          </a:p>
          <a:p>
            <a:pPr>
              <a:lnSpc>
                <a:spcPct val="90000"/>
              </a:lnSpc>
            </a:pPr>
            <a:endParaRPr lang="en-US" sz="1400" dirty="0">
              <a:latin typeface="Open SENS"/>
            </a:endParaRPr>
          </a:p>
          <a:p>
            <a:pPr>
              <a:lnSpc>
                <a:spcPct val="90000"/>
              </a:lnSpc>
            </a:pPr>
            <a:endParaRPr lang="en-US" sz="1400" dirty="0"/>
          </a:p>
        </p:txBody>
      </p:sp>
    </p:spTree>
    <p:extLst>
      <p:ext uri="{BB962C8B-B14F-4D97-AF65-F5344CB8AC3E}">
        <p14:creationId xmlns:p14="http://schemas.microsoft.com/office/powerpoint/2010/main" val="2376021953"/>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132A7675-6CCF-4C59-A038-40D601735833}"/>
              </a:ext>
            </a:extLst>
          </p:cNvPr>
          <p:cNvSpPr>
            <a:spLocks noGrp="1"/>
          </p:cNvSpPr>
          <p:nvPr>
            <p:ph type="title"/>
          </p:nvPr>
        </p:nvSpPr>
        <p:spPr>
          <a:xfrm>
            <a:off x="1103312" y="452718"/>
            <a:ext cx="8947522" cy="1400530"/>
          </a:xfrm>
        </p:spPr>
        <p:txBody>
          <a:bodyPr anchor="ctr">
            <a:normAutofit/>
          </a:bodyPr>
          <a:lstStyle/>
          <a:p>
            <a:r>
              <a:rPr lang="en-US" b="1" dirty="0">
                <a:solidFill>
                  <a:srgbClr val="FFFFFF"/>
                </a:solidFill>
                <a:latin typeface="Sens light"/>
              </a:rPr>
              <a:t>HIDE</a:t>
            </a:r>
            <a:endParaRPr lang="en-US" dirty="0">
              <a:solidFill>
                <a:srgbClr val="FFFFFF"/>
              </a:solidFill>
              <a:latin typeface="Sens light"/>
            </a:endParaRPr>
          </a:p>
        </p:txBody>
      </p:sp>
      <p:sp>
        <p:nvSpPr>
          <p:cNvPr id="3" name="Content Placeholder 2">
            <a:extLst>
              <a:ext uri="{FF2B5EF4-FFF2-40B4-BE49-F238E27FC236}">
                <a16:creationId xmlns:a16="http://schemas.microsoft.com/office/drawing/2014/main" id="{072A159F-3DF7-414B-B6DA-B9DF66F87AC6}"/>
              </a:ext>
            </a:extLst>
          </p:cNvPr>
          <p:cNvSpPr>
            <a:spLocks noGrp="1"/>
          </p:cNvSpPr>
          <p:nvPr>
            <p:ph idx="1"/>
          </p:nvPr>
        </p:nvSpPr>
        <p:spPr>
          <a:xfrm>
            <a:off x="1103312" y="2763520"/>
            <a:ext cx="8946541" cy="3484879"/>
          </a:xfrm>
        </p:spPr>
        <p:txBody>
          <a:bodyPr>
            <a:normAutofit/>
          </a:bodyPr>
          <a:lstStyle/>
          <a:p>
            <a:pPr fontAlgn="base">
              <a:buClr>
                <a:srgbClr val="2B2B2B"/>
              </a:buClr>
              <a:buSzPct val="150000"/>
              <a:buFont typeface="Arial" panose="020B0604020202020204" pitchFamily="34" charset="0"/>
              <a:buChar char="•"/>
            </a:pPr>
            <a:r>
              <a:rPr lang="en-US" dirty="0">
                <a:latin typeface="Sens light"/>
              </a:rPr>
              <a:t>If evacuation is not possible, find a place to hide where the active shooter is less likely to find you </a:t>
            </a:r>
          </a:p>
          <a:p>
            <a:pPr fontAlgn="base">
              <a:buClr>
                <a:srgbClr val="2B2B2B"/>
              </a:buClr>
              <a:buSzPct val="150000"/>
              <a:buFont typeface="Arial" panose="020B0604020202020204" pitchFamily="34" charset="0"/>
              <a:buChar char="•"/>
            </a:pPr>
            <a:r>
              <a:rPr lang="en-US" dirty="0">
                <a:latin typeface="Sens light"/>
              </a:rPr>
              <a:t>Your hiding place should Be out of the active shooter’s view </a:t>
            </a:r>
          </a:p>
          <a:p>
            <a:pPr fontAlgn="base">
              <a:buClr>
                <a:srgbClr val="2B2B2B"/>
              </a:buClr>
              <a:buSzPct val="150000"/>
              <a:buFont typeface="Arial" panose="020B0604020202020204" pitchFamily="34" charset="0"/>
              <a:buChar char="•"/>
            </a:pPr>
            <a:r>
              <a:rPr lang="en-US" dirty="0">
                <a:latin typeface="Sens light"/>
              </a:rPr>
              <a:t> Provide protection if shots are fired in your direction (i.e., an office with a closed and locked door)</a:t>
            </a:r>
          </a:p>
          <a:p>
            <a:pPr fontAlgn="base">
              <a:buClr>
                <a:srgbClr val="2B2B2B"/>
              </a:buClr>
              <a:buSzPct val="150000"/>
              <a:buFont typeface="Arial" panose="020B0604020202020204" pitchFamily="34" charset="0"/>
              <a:buChar char="•"/>
            </a:pPr>
            <a:r>
              <a:rPr lang="en-US" dirty="0">
                <a:latin typeface="Sens light"/>
              </a:rPr>
              <a:t>Do not trap you or restrict your options for movement</a:t>
            </a:r>
          </a:p>
          <a:p>
            <a:pPr fontAlgn="base">
              <a:buClr>
                <a:srgbClr val="2B2B2B"/>
              </a:buClr>
              <a:buSzPct val="150000"/>
              <a:buFont typeface="Arial" panose="020B0604020202020204" pitchFamily="34" charset="0"/>
              <a:buChar char="•"/>
            </a:pPr>
            <a:r>
              <a:rPr lang="en-US" dirty="0">
                <a:latin typeface="Sens light"/>
              </a:rPr>
              <a:t> Lock the door to prevent an active shooter from entering your hiding place</a:t>
            </a:r>
          </a:p>
          <a:p>
            <a:pPr fontAlgn="base">
              <a:buClr>
                <a:srgbClr val="2B2B2B"/>
              </a:buClr>
              <a:buSzPct val="150000"/>
              <a:buFont typeface="Arial" panose="020B0604020202020204" pitchFamily="34" charset="0"/>
              <a:buChar char="•"/>
            </a:pPr>
            <a:r>
              <a:rPr lang="en-US" dirty="0">
                <a:latin typeface="Sens light"/>
              </a:rPr>
              <a:t>Blockade the door with heavy furniture</a:t>
            </a:r>
          </a:p>
          <a:p>
            <a:endParaRPr lang="en-US" dirty="0"/>
          </a:p>
          <a:p>
            <a:endParaRPr lang="en-US" dirty="0"/>
          </a:p>
        </p:txBody>
      </p:sp>
    </p:spTree>
    <p:extLst>
      <p:ext uri="{BB962C8B-B14F-4D97-AF65-F5344CB8AC3E}">
        <p14:creationId xmlns:p14="http://schemas.microsoft.com/office/powerpoint/2010/main" val="4170379220"/>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132A7675-6CCF-4C59-A038-40D601735833}"/>
              </a:ext>
            </a:extLst>
          </p:cNvPr>
          <p:cNvSpPr>
            <a:spLocks noGrp="1"/>
          </p:cNvSpPr>
          <p:nvPr>
            <p:ph type="title"/>
          </p:nvPr>
        </p:nvSpPr>
        <p:spPr>
          <a:xfrm>
            <a:off x="1103312" y="452718"/>
            <a:ext cx="8947522" cy="1400530"/>
          </a:xfrm>
        </p:spPr>
        <p:txBody>
          <a:bodyPr anchor="ctr">
            <a:normAutofit/>
          </a:bodyPr>
          <a:lstStyle/>
          <a:p>
            <a:r>
              <a:rPr lang="en-US" b="1" dirty="0">
                <a:solidFill>
                  <a:srgbClr val="FFFFFF"/>
                </a:solidFill>
                <a:latin typeface="Sens light"/>
              </a:rPr>
              <a:t>WHAT IF THE SHOOTER IS NEARBY?</a:t>
            </a:r>
            <a:endParaRPr lang="en-US" dirty="0">
              <a:solidFill>
                <a:srgbClr val="FFFFFF"/>
              </a:solidFill>
              <a:latin typeface="Sens light"/>
            </a:endParaRPr>
          </a:p>
        </p:txBody>
      </p:sp>
      <p:sp>
        <p:nvSpPr>
          <p:cNvPr id="3" name="Content Placeholder 2">
            <a:extLst>
              <a:ext uri="{FF2B5EF4-FFF2-40B4-BE49-F238E27FC236}">
                <a16:creationId xmlns:a16="http://schemas.microsoft.com/office/drawing/2014/main" id="{072A159F-3DF7-414B-B6DA-B9DF66F87AC6}"/>
              </a:ext>
            </a:extLst>
          </p:cNvPr>
          <p:cNvSpPr>
            <a:spLocks noGrp="1"/>
          </p:cNvSpPr>
          <p:nvPr>
            <p:ph idx="1"/>
          </p:nvPr>
        </p:nvSpPr>
        <p:spPr>
          <a:xfrm>
            <a:off x="1103312" y="2763520"/>
            <a:ext cx="8946541" cy="3484879"/>
          </a:xfrm>
        </p:spPr>
        <p:txBody>
          <a:bodyPr>
            <a:normAutofit/>
          </a:bodyPr>
          <a:lstStyle/>
          <a:p>
            <a:pPr fontAlgn="base">
              <a:lnSpc>
                <a:spcPct val="90000"/>
              </a:lnSpc>
              <a:buClr>
                <a:srgbClr val="2B2B2B"/>
              </a:buClr>
              <a:buSzPct val="150000"/>
              <a:buFont typeface="Arial" panose="020B0604020202020204" pitchFamily="34" charset="0"/>
              <a:buChar char="•"/>
            </a:pPr>
            <a:r>
              <a:rPr lang="en-US" dirty="0">
                <a:latin typeface="Sens light"/>
              </a:rPr>
              <a:t>Lock the door</a:t>
            </a:r>
          </a:p>
          <a:p>
            <a:pPr fontAlgn="base">
              <a:lnSpc>
                <a:spcPct val="90000"/>
              </a:lnSpc>
              <a:buClr>
                <a:srgbClr val="2B2B2B"/>
              </a:buClr>
              <a:buSzPct val="150000"/>
              <a:buFont typeface="Arial" panose="020B0604020202020204" pitchFamily="34" charset="0"/>
              <a:buChar char="•"/>
            </a:pPr>
            <a:r>
              <a:rPr lang="en-US" dirty="0">
                <a:latin typeface="Sens light"/>
              </a:rPr>
              <a:t>Silence your cell phone and/or pager </a:t>
            </a:r>
          </a:p>
          <a:p>
            <a:pPr fontAlgn="base">
              <a:lnSpc>
                <a:spcPct val="90000"/>
              </a:lnSpc>
              <a:buClr>
                <a:srgbClr val="2B2B2B"/>
              </a:buClr>
              <a:buSzPct val="150000"/>
              <a:buFont typeface="Arial" panose="020B0604020202020204" pitchFamily="34" charset="0"/>
              <a:buChar char="•"/>
            </a:pPr>
            <a:r>
              <a:rPr lang="en-US" dirty="0">
                <a:latin typeface="Sens light"/>
              </a:rPr>
              <a:t>Turn off any source of noise (i.e., radios, televisions)</a:t>
            </a:r>
          </a:p>
          <a:p>
            <a:pPr fontAlgn="base">
              <a:lnSpc>
                <a:spcPct val="90000"/>
              </a:lnSpc>
              <a:buClr>
                <a:srgbClr val="2B2B2B"/>
              </a:buClr>
              <a:buSzPct val="150000"/>
              <a:buFont typeface="Arial" panose="020B0604020202020204" pitchFamily="34" charset="0"/>
              <a:buChar char="•"/>
            </a:pPr>
            <a:r>
              <a:rPr lang="en-US" dirty="0">
                <a:latin typeface="Sens light"/>
              </a:rPr>
              <a:t>Hide behind large items (i.e., cabinets, desks)</a:t>
            </a:r>
          </a:p>
          <a:p>
            <a:pPr fontAlgn="base">
              <a:lnSpc>
                <a:spcPct val="90000"/>
              </a:lnSpc>
              <a:buClr>
                <a:srgbClr val="2B2B2B"/>
              </a:buClr>
              <a:buSzPct val="150000"/>
              <a:buFont typeface="Arial" panose="020B0604020202020204" pitchFamily="34" charset="0"/>
              <a:buChar char="•"/>
            </a:pPr>
            <a:r>
              <a:rPr lang="en-US" dirty="0">
                <a:latin typeface="Sens light"/>
              </a:rPr>
              <a:t>Remain quiet</a:t>
            </a:r>
          </a:p>
          <a:p>
            <a:pPr fontAlgn="base">
              <a:lnSpc>
                <a:spcPct val="90000"/>
              </a:lnSpc>
              <a:buClr>
                <a:srgbClr val="2B2B2B"/>
              </a:buClr>
              <a:buSzPct val="150000"/>
              <a:buFont typeface="Arial" panose="020B0604020202020204" pitchFamily="34" charset="0"/>
              <a:buChar char="•"/>
            </a:pPr>
            <a:r>
              <a:rPr lang="en-US" dirty="0">
                <a:latin typeface="Sens light"/>
              </a:rPr>
              <a:t>If evacuation and hiding out are not possible still remain calm </a:t>
            </a:r>
          </a:p>
          <a:p>
            <a:pPr fontAlgn="base">
              <a:lnSpc>
                <a:spcPct val="90000"/>
              </a:lnSpc>
              <a:buClr>
                <a:srgbClr val="2B2B2B"/>
              </a:buClr>
              <a:buSzPct val="150000"/>
              <a:buFont typeface="Arial" panose="020B0604020202020204" pitchFamily="34" charset="0"/>
              <a:buChar char="•"/>
            </a:pPr>
            <a:r>
              <a:rPr lang="en-US" dirty="0">
                <a:latin typeface="Sens light"/>
              </a:rPr>
              <a:t>Dial 911, if possible, to alert police to the active shooter’s location</a:t>
            </a:r>
          </a:p>
          <a:p>
            <a:pPr fontAlgn="base">
              <a:lnSpc>
                <a:spcPct val="90000"/>
              </a:lnSpc>
              <a:buClr>
                <a:srgbClr val="2B2B2B"/>
              </a:buClr>
              <a:buSzPct val="150000"/>
              <a:buFont typeface="Arial" panose="020B0604020202020204" pitchFamily="34" charset="0"/>
              <a:buChar char="•"/>
            </a:pPr>
            <a:r>
              <a:rPr lang="en-US" dirty="0">
                <a:latin typeface="Sens light"/>
              </a:rPr>
              <a:t>If you cannot speak, leave the line open and allow the dispatcher to listen</a:t>
            </a:r>
          </a:p>
          <a:p>
            <a:pPr>
              <a:lnSpc>
                <a:spcPct val="90000"/>
              </a:lnSpc>
              <a:buFont typeface="Arial" panose="020B0604020202020204" pitchFamily="34" charset="0"/>
              <a:buChar char="•"/>
            </a:pPr>
            <a:endParaRPr lang="en-US" sz="1900" dirty="0"/>
          </a:p>
        </p:txBody>
      </p:sp>
    </p:spTree>
    <p:extLst>
      <p:ext uri="{BB962C8B-B14F-4D97-AF65-F5344CB8AC3E}">
        <p14:creationId xmlns:p14="http://schemas.microsoft.com/office/powerpoint/2010/main" val="1976538423"/>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132A7675-6CCF-4C59-A038-40D601735833}"/>
              </a:ext>
            </a:extLst>
          </p:cNvPr>
          <p:cNvSpPr>
            <a:spLocks noGrp="1"/>
          </p:cNvSpPr>
          <p:nvPr>
            <p:ph type="title"/>
          </p:nvPr>
        </p:nvSpPr>
        <p:spPr>
          <a:xfrm>
            <a:off x="1103312" y="452718"/>
            <a:ext cx="8947522" cy="1400530"/>
          </a:xfrm>
        </p:spPr>
        <p:txBody>
          <a:bodyPr anchor="ctr">
            <a:normAutofit/>
          </a:bodyPr>
          <a:lstStyle/>
          <a:p>
            <a:r>
              <a:rPr lang="en-US" b="1" dirty="0">
                <a:solidFill>
                  <a:srgbClr val="FFFFFF"/>
                </a:solidFill>
                <a:latin typeface="Sens light"/>
              </a:rPr>
              <a:t>TAKE ACTION!</a:t>
            </a:r>
            <a:endParaRPr lang="en-US" dirty="0">
              <a:solidFill>
                <a:srgbClr val="FFFFFF"/>
              </a:solidFill>
              <a:latin typeface="Sens light"/>
            </a:endParaRPr>
          </a:p>
        </p:txBody>
      </p:sp>
      <p:sp>
        <p:nvSpPr>
          <p:cNvPr id="3" name="Content Placeholder 2">
            <a:extLst>
              <a:ext uri="{FF2B5EF4-FFF2-40B4-BE49-F238E27FC236}">
                <a16:creationId xmlns:a16="http://schemas.microsoft.com/office/drawing/2014/main" id="{072A159F-3DF7-414B-B6DA-B9DF66F87AC6}"/>
              </a:ext>
            </a:extLst>
          </p:cNvPr>
          <p:cNvSpPr>
            <a:spLocks noGrp="1"/>
          </p:cNvSpPr>
          <p:nvPr>
            <p:ph idx="1"/>
          </p:nvPr>
        </p:nvSpPr>
        <p:spPr>
          <a:xfrm>
            <a:off x="1103312" y="2763520"/>
            <a:ext cx="8946541" cy="3484879"/>
          </a:xfrm>
        </p:spPr>
        <p:txBody>
          <a:bodyPr>
            <a:normAutofit/>
          </a:bodyPr>
          <a:lstStyle/>
          <a:p>
            <a:pPr fontAlgn="base">
              <a:buClr>
                <a:srgbClr val="2B2B2B"/>
              </a:buClr>
              <a:buSzPct val="150000"/>
              <a:buFont typeface="Arial" panose="020B0604020202020204" pitchFamily="34" charset="0"/>
              <a:buChar char="•"/>
            </a:pPr>
            <a:r>
              <a:rPr lang="en-US" dirty="0">
                <a:latin typeface="Sens light"/>
              </a:rPr>
              <a:t>As a last resort, and only when your life is in imminent danger, attempt to disrupt and/or incapacitate the active shooter</a:t>
            </a:r>
          </a:p>
          <a:p>
            <a:pPr fontAlgn="base">
              <a:buClr>
                <a:srgbClr val="2B2B2B"/>
              </a:buClr>
              <a:buSzPct val="150000"/>
              <a:buFont typeface="Arial" panose="020B0604020202020204" pitchFamily="34" charset="0"/>
              <a:buChar char="•"/>
            </a:pPr>
            <a:r>
              <a:rPr lang="en-US" dirty="0">
                <a:latin typeface="Sens light"/>
              </a:rPr>
              <a:t>Acting as aggressively as possible against him/her </a:t>
            </a:r>
          </a:p>
          <a:p>
            <a:pPr fontAlgn="base">
              <a:buClr>
                <a:srgbClr val="2B2B2B"/>
              </a:buClr>
              <a:buSzPct val="150000"/>
              <a:buFont typeface="Arial" panose="020B0604020202020204" pitchFamily="34" charset="0"/>
              <a:buChar char="•"/>
            </a:pPr>
            <a:r>
              <a:rPr lang="en-US" dirty="0">
                <a:latin typeface="Sens light"/>
              </a:rPr>
              <a:t>Throwing items and improvise weapons </a:t>
            </a:r>
          </a:p>
          <a:p>
            <a:pPr fontAlgn="base">
              <a:buClr>
                <a:srgbClr val="2B2B2B"/>
              </a:buClr>
              <a:buSzPct val="150000"/>
              <a:buFont typeface="Arial" panose="020B0604020202020204" pitchFamily="34" charset="0"/>
              <a:buChar char="•"/>
            </a:pPr>
            <a:r>
              <a:rPr lang="en-US" dirty="0">
                <a:latin typeface="Sens light"/>
              </a:rPr>
              <a:t>Yell loudly </a:t>
            </a:r>
          </a:p>
          <a:p>
            <a:pPr fontAlgn="base">
              <a:buClr>
                <a:srgbClr val="2B2B2B"/>
              </a:buClr>
              <a:buSzPct val="150000"/>
              <a:buFont typeface="Arial" panose="020B0604020202020204" pitchFamily="34" charset="0"/>
              <a:buChar char="•"/>
            </a:pPr>
            <a:r>
              <a:rPr lang="en-US" dirty="0" err="1">
                <a:latin typeface="Sens light"/>
              </a:rPr>
              <a:t>Committ</a:t>
            </a:r>
            <a:r>
              <a:rPr lang="en-US" dirty="0">
                <a:latin typeface="Sens light"/>
              </a:rPr>
              <a:t> to your actions</a:t>
            </a:r>
          </a:p>
        </p:txBody>
      </p:sp>
    </p:spTree>
    <p:extLst>
      <p:ext uri="{BB962C8B-B14F-4D97-AF65-F5344CB8AC3E}">
        <p14:creationId xmlns:p14="http://schemas.microsoft.com/office/powerpoint/2010/main" val="2346535619"/>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themeOverride>
</file>

<file path=docProps/app.xml><?xml version="1.0" encoding="utf-8"?>
<Properties xmlns="http://schemas.openxmlformats.org/officeDocument/2006/extended-properties" xmlns:vt="http://schemas.openxmlformats.org/officeDocument/2006/docPropsVTypes">
  <TotalTime>0</TotalTime>
  <Words>2007</Words>
  <Application>Microsoft Office PowerPoint</Application>
  <PresentationFormat>Widescreen</PresentationFormat>
  <Paragraphs>176</Paragraphs>
  <Slides>26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Century Gothic</vt:lpstr>
      <vt:lpstr>Open Sans</vt:lpstr>
      <vt:lpstr>Open Sans Light</vt:lpstr>
      <vt:lpstr>Open SENS</vt:lpstr>
      <vt:lpstr>Sens light</vt:lpstr>
      <vt:lpstr>Wingdings 3</vt:lpstr>
      <vt:lpstr>Ion</vt:lpstr>
      <vt:lpstr>PowerPoint Presentation</vt:lpstr>
      <vt:lpstr>Course Overview</vt:lpstr>
      <vt:lpstr>Course Objective</vt:lpstr>
      <vt:lpstr>PROFILE OF AN ACTIVE SHOOTER</vt:lpstr>
      <vt:lpstr>GOOD PRACTICES </vt:lpstr>
      <vt:lpstr>EVACUATE</vt:lpstr>
      <vt:lpstr>HIDE</vt:lpstr>
      <vt:lpstr>WHAT IF THE SHOOTER IS NEARBY?</vt:lpstr>
      <vt:lpstr>TAKE ACTION!</vt:lpstr>
      <vt:lpstr>WHEN THE LAW ARRIVES </vt:lpstr>
      <vt:lpstr>WHAT TO DO WHEN LAW ENFORCEMENT ARRIVES </vt:lpstr>
      <vt:lpstr>WHAT TO TELL THE LAW </vt:lpstr>
      <vt:lpstr>WHAT TO EXPECT </vt:lpstr>
      <vt:lpstr>TRAINING YOUR STAFF </vt:lpstr>
      <vt:lpstr>EMERGENCY ACTION PLAN EAP</vt:lpstr>
      <vt:lpstr>TRAINING EXERCISES</vt:lpstr>
      <vt:lpstr>PREPARE AND PREVENT</vt:lpstr>
      <vt:lpstr>HUMAN RESOURCES</vt:lpstr>
      <vt:lpstr>IDENTIFYING THE POTENTIAL</vt:lpstr>
      <vt:lpstr>FACILITY MANAGER RESPONSIBILITIES</vt:lpstr>
      <vt:lpstr>MANAGERS ACTIONS</vt:lpstr>
      <vt:lpstr>RECOGNIZING THE POTENTIAL OF WORKPLACE VIOLENCE</vt:lpstr>
      <vt:lpstr>INDICATORS FOR POTENTIAL VIOLENCE</vt:lpstr>
      <vt:lpstr>INDICATORS FOR POTENTIAL VIOLENCE</vt:lpstr>
      <vt:lpstr>POST INCIDENT ACTIONS</vt:lpstr>
      <vt:lpstr>LESSONS LEARNED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janice broussseau</dc:creator>
  <cp:lastModifiedBy>janice broussseau</cp:lastModifiedBy>
  <cp:revision>2</cp:revision>
  <dcterms:created xsi:type="dcterms:W3CDTF">2020-12-16T02:37:21Z</dcterms:created>
  <dcterms:modified xsi:type="dcterms:W3CDTF">2020-12-16T02:37:51Z</dcterms:modified>
</cp:coreProperties>
</file>